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6" r:id="rId3"/>
    <p:sldId id="287" r:id="rId4"/>
    <p:sldId id="288" r:id="rId5"/>
    <p:sldId id="289" r:id="rId6"/>
    <p:sldId id="291" r:id="rId7"/>
    <p:sldId id="292" r:id="rId8"/>
    <p:sldId id="293" r:id="rId9"/>
    <p:sldId id="260" r:id="rId10"/>
    <p:sldId id="261" r:id="rId11"/>
    <p:sldId id="263" r:id="rId12"/>
    <p:sldId id="264" r:id="rId13"/>
    <p:sldId id="267" r:id="rId14"/>
    <p:sldId id="265" r:id="rId15"/>
    <p:sldId id="266"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5" r:id="rId33"/>
    <p:sldId id="284"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68" d="100"/>
          <a:sy n="68" d="100"/>
        </p:scale>
        <p:origin x="61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D400B939-8BB3-484C-ABA8-A8A0DDDDFA56}" type="datetimeFigureOut">
              <a:rPr lang="en-IN" smtClean="0"/>
              <a:t>30-08-2023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DB31B5-7CF3-4C9E-9A05-98862D901B89}" type="slidenum">
              <a:rPr lang="en-IN" smtClean="0"/>
              <a:t>‹#›</a:t>
            </a:fld>
            <a:endParaRPr lang="en-IN"/>
          </a:p>
        </p:txBody>
      </p:sp>
    </p:spTree>
    <p:extLst>
      <p:ext uri="{BB962C8B-B14F-4D97-AF65-F5344CB8AC3E}">
        <p14:creationId xmlns:p14="http://schemas.microsoft.com/office/powerpoint/2010/main" val="3880741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400B939-8BB3-484C-ABA8-A8A0DDDDFA56}" type="datetimeFigureOut">
              <a:rPr lang="en-IN" smtClean="0"/>
              <a:t>30-08-2023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DB31B5-7CF3-4C9E-9A05-98862D901B89}" type="slidenum">
              <a:rPr lang="en-IN" smtClean="0"/>
              <a:t>‹#›</a:t>
            </a:fld>
            <a:endParaRPr lang="en-IN"/>
          </a:p>
        </p:txBody>
      </p:sp>
    </p:spTree>
    <p:extLst>
      <p:ext uri="{BB962C8B-B14F-4D97-AF65-F5344CB8AC3E}">
        <p14:creationId xmlns:p14="http://schemas.microsoft.com/office/powerpoint/2010/main" val="1291306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400B939-8BB3-484C-ABA8-A8A0DDDDFA56}" type="datetimeFigureOut">
              <a:rPr lang="en-IN" smtClean="0"/>
              <a:t>30-08-2023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DB31B5-7CF3-4C9E-9A05-98862D901B89}" type="slidenum">
              <a:rPr lang="en-IN" smtClean="0"/>
              <a:t>‹#›</a:t>
            </a:fld>
            <a:endParaRPr lang="en-IN"/>
          </a:p>
        </p:txBody>
      </p:sp>
    </p:spTree>
    <p:extLst>
      <p:ext uri="{BB962C8B-B14F-4D97-AF65-F5344CB8AC3E}">
        <p14:creationId xmlns:p14="http://schemas.microsoft.com/office/powerpoint/2010/main" val="366203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400B939-8BB3-484C-ABA8-A8A0DDDDFA56}" type="datetimeFigureOut">
              <a:rPr lang="en-IN" smtClean="0"/>
              <a:t>30-08-2023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DB31B5-7CF3-4C9E-9A05-98862D901B89}" type="slidenum">
              <a:rPr lang="en-IN" smtClean="0"/>
              <a:t>‹#›</a:t>
            </a:fld>
            <a:endParaRPr lang="en-IN"/>
          </a:p>
        </p:txBody>
      </p:sp>
    </p:spTree>
    <p:extLst>
      <p:ext uri="{BB962C8B-B14F-4D97-AF65-F5344CB8AC3E}">
        <p14:creationId xmlns:p14="http://schemas.microsoft.com/office/powerpoint/2010/main" val="3087242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00B939-8BB3-484C-ABA8-A8A0DDDDFA56}" type="datetimeFigureOut">
              <a:rPr lang="en-IN" smtClean="0"/>
              <a:t>30-08-2023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DB31B5-7CF3-4C9E-9A05-98862D901B89}" type="slidenum">
              <a:rPr lang="en-IN" smtClean="0"/>
              <a:t>‹#›</a:t>
            </a:fld>
            <a:endParaRPr lang="en-IN"/>
          </a:p>
        </p:txBody>
      </p:sp>
    </p:spTree>
    <p:extLst>
      <p:ext uri="{BB962C8B-B14F-4D97-AF65-F5344CB8AC3E}">
        <p14:creationId xmlns:p14="http://schemas.microsoft.com/office/powerpoint/2010/main" val="1515501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D400B939-8BB3-484C-ABA8-A8A0DDDDFA56}" type="datetimeFigureOut">
              <a:rPr lang="en-IN" smtClean="0"/>
              <a:t>30-08-2023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FDB31B5-7CF3-4C9E-9A05-98862D901B89}" type="slidenum">
              <a:rPr lang="en-IN" smtClean="0"/>
              <a:t>‹#›</a:t>
            </a:fld>
            <a:endParaRPr lang="en-IN"/>
          </a:p>
        </p:txBody>
      </p:sp>
    </p:spTree>
    <p:extLst>
      <p:ext uri="{BB962C8B-B14F-4D97-AF65-F5344CB8AC3E}">
        <p14:creationId xmlns:p14="http://schemas.microsoft.com/office/powerpoint/2010/main" val="17589026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D400B939-8BB3-484C-ABA8-A8A0DDDDFA56}" type="datetimeFigureOut">
              <a:rPr lang="en-IN" smtClean="0"/>
              <a:t>30-08-2023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FDB31B5-7CF3-4C9E-9A05-98862D901B89}" type="slidenum">
              <a:rPr lang="en-IN" smtClean="0"/>
              <a:t>‹#›</a:t>
            </a:fld>
            <a:endParaRPr lang="en-IN"/>
          </a:p>
        </p:txBody>
      </p:sp>
    </p:spTree>
    <p:extLst>
      <p:ext uri="{BB962C8B-B14F-4D97-AF65-F5344CB8AC3E}">
        <p14:creationId xmlns:p14="http://schemas.microsoft.com/office/powerpoint/2010/main" val="2505006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D400B939-8BB3-484C-ABA8-A8A0DDDDFA56}" type="datetimeFigureOut">
              <a:rPr lang="en-IN" smtClean="0"/>
              <a:t>30-08-2023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FDB31B5-7CF3-4C9E-9A05-98862D901B89}" type="slidenum">
              <a:rPr lang="en-IN" smtClean="0"/>
              <a:t>‹#›</a:t>
            </a:fld>
            <a:endParaRPr lang="en-IN"/>
          </a:p>
        </p:txBody>
      </p:sp>
    </p:spTree>
    <p:extLst>
      <p:ext uri="{BB962C8B-B14F-4D97-AF65-F5344CB8AC3E}">
        <p14:creationId xmlns:p14="http://schemas.microsoft.com/office/powerpoint/2010/main" val="3659797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00B939-8BB3-484C-ABA8-A8A0DDDDFA56}" type="datetimeFigureOut">
              <a:rPr lang="en-IN" smtClean="0"/>
              <a:t>30-08-2023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FDB31B5-7CF3-4C9E-9A05-98862D901B89}" type="slidenum">
              <a:rPr lang="en-IN" smtClean="0"/>
              <a:t>‹#›</a:t>
            </a:fld>
            <a:endParaRPr lang="en-IN"/>
          </a:p>
        </p:txBody>
      </p:sp>
    </p:spTree>
    <p:extLst>
      <p:ext uri="{BB962C8B-B14F-4D97-AF65-F5344CB8AC3E}">
        <p14:creationId xmlns:p14="http://schemas.microsoft.com/office/powerpoint/2010/main" val="2892353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400B939-8BB3-484C-ABA8-A8A0DDDDFA56}" type="datetimeFigureOut">
              <a:rPr lang="en-IN" smtClean="0"/>
              <a:t>30-08-2023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FDB31B5-7CF3-4C9E-9A05-98862D901B89}" type="slidenum">
              <a:rPr lang="en-IN" smtClean="0"/>
              <a:t>‹#›</a:t>
            </a:fld>
            <a:endParaRPr lang="en-IN"/>
          </a:p>
        </p:txBody>
      </p:sp>
    </p:spTree>
    <p:extLst>
      <p:ext uri="{BB962C8B-B14F-4D97-AF65-F5344CB8AC3E}">
        <p14:creationId xmlns:p14="http://schemas.microsoft.com/office/powerpoint/2010/main" val="1038580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400B939-8BB3-484C-ABA8-A8A0DDDDFA56}" type="datetimeFigureOut">
              <a:rPr lang="en-IN" smtClean="0"/>
              <a:t>30-08-2023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FDB31B5-7CF3-4C9E-9A05-98862D901B89}" type="slidenum">
              <a:rPr lang="en-IN" smtClean="0"/>
              <a:t>‹#›</a:t>
            </a:fld>
            <a:endParaRPr lang="en-IN"/>
          </a:p>
        </p:txBody>
      </p:sp>
    </p:spTree>
    <p:extLst>
      <p:ext uri="{BB962C8B-B14F-4D97-AF65-F5344CB8AC3E}">
        <p14:creationId xmlns:p14="http://schemas.microsoft.com/office/powerpoint/2010/main" val="2884319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00B939-8BB3-484C-ABA8-A8A0DDDDFA56}" type="datetimeFigureOut">
              <a:rPr lang="en-IN" smtClean="0"/>
              <a:t>30-08-2023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DB31B5-7CF3-4C9E-9A05-98862D901B89}" type="slidenum">
              <a:rPr lang="en-IN" smtClean="0"/>
              <a:t>‹#›</a:t>
            </a:fld>
            <a:endParaRPr lang="en-IN"/>
          </a:p>
        </p:txBody>
      </p:sp>
    </p:spTree>
    <p:extLst>
      <p:ext uri="{BB962C8B-B14F-4D97-AF65-F5344CB8AC3E}">
        <p14:creationId xmlns:p14="http://schemas.microsoft.com/office/powerpoint/2010/main" val="1313858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p:nvPr/>
        </p:nvPicPr>
        <p:blipFill>
          <a:blip r:embed="rId2"/>
          <a:stretch>
            <a:fillRect/>
          </a:stretch>
        </p:blipFill>
        <p:spPr>
          <a:xfrm>
            <a:off x="4809456" y="1031208"/>
            <a:ext cx="1835150" cy="2159000"/>
          </a:xfrm>
          <a:prstGeom prst="rect">
            <a:avLst/>
          </a:prstGeom>
        </p:spPr>
      </p:pic>
      <p:sp>
        <p:nvSpPr>
          <p:cNvPr id="6" name="Rectangle 5"/>
          <p:cNvSpPr/>
          <p:nvPr/>
        </p:nvSpPr>
        <p:spPr>
          <a:xfrm>
            <a:off x="2823411" y="127835"/>
            <a:ext cx="6096000" cy="795089"/>
          </a:xfrm>
          <a:prstGeom prst="rect">
            <a:avLst/>
          </a:prstGeom>
        </p:spPr>
        <p:txBody>
          <a:bodyPr>
            <a:spAutoFit/>
          </a:bodyPr>
          <a:lstStyle/>
          <a:p>
            <a:pPr marL="358140" marR="511810" algn="ctr">
              <a:spcAft>
                <a:spcPts val="0"/>
              </a:spcAft>
            </a:pPr>
            <a:r>
              <a:rPr lang="en-US" sz="1600" b="1" dirty="0" smtClean="0">
                <a:effectLst/>
                <a:latin typeface="Times New Roman" panose="02020603050405020304" pitchFamily="18" charset="0"/>
                <a:ea typeface="Times New Roman" panose="02020603050405020304" pitchFamily="18" charset="0"/>
              </a:rPr>
              <a:t>A</a:t>
            </a:r>
            <a:r>
              <a:rPr lang="en-US" sz="1600" b="1" spc="-15" dirty="0" smtClean="0">
                <a:effectLst/>
                <a:latin typeface="Times New Roman" panose="02020603050405020304" pitchFamily="18" charset="0"/>
                <a:ea typeface="Times New Roman" panose="02020603050405020304" pitchFamily="18" charset="0"/>
              </a:rPr>
              <a:t> </a:t>
            </a:r>
            <a:r>
              <a:rPr lang="en-US" sz="1600" b="1" dirty="0" smtClean="0">
                <a:effectLst/>
                <a:latin typeface="Times New Roman" panose="02020603050405020304" pitchFamily="18" charset="0"/>
                <a:ea typeface="Times New Roman" panose="02020603050405020304" pitchFamily="18" charset="0"/>
              </a:rPr>
              <a:t>PROJECT</a:t>
            </a:r>
            <a:r>
              <a:rPr lang="en-US" sz="1600" b="1" spc="5" dirty="0" smtClean="0">
                <a:effectLst/>
                <a:latin typeface="Times New Roman" panose="02020603050405020304" pitchFamily="18" charset="0"/>
                <a:ea typeface="Times New Roman" panose="02020603050405020304" pitchFamily="18" charset="0"/>
              </a:rPr>
              <a:t> </a:t>
            </a:r>
            <a:r>
              <a:rPr lang="en-US" sz="1600" b="1" dirty="0" smtClean="0">
                <a:effectLst/>
                <a:latin typeface="Times New Roman" panose="02020603050405020304" pitchFamily="18" charset="0"/>
                <a:ea typeface="Times New Roman" panose="02020603050405020304" pitchFamily="18" charset="0"/>
              </a:rPr>
              <a:t>ON</a:t>
            </a:r>
            <a:endParaRPr lang="en-IN" sz="1200" dirty="0" smtClean="0">
              <a:effectLst/>
              <a:latin typeface="Times New Roman" panose="02020603050405020304" pitchFamily="18" charset="0"/>
              <a:ea typeface="Times New Roman" panose="02020603050405020304" pitchFamily="18" charset="0"/>
            </a:endParaRPr>
          </a:p>
          <a:p>
            <a:pPr marL="289560" marR="441325" algn="ctr">
              <a:spcBef>
                <a:spcPts val="1370"/>
              </a:spcBef>
              <a:spcAft>
                <a:spcPts val="0"/>
              </a:spcAft>
            </a:pPr>
            <a:r>
              <a:rPr lang="en-US" b="1" dirty="0">
                <a:latin typeface="Times New Roman" panose="02020603050405020304" pitchFamily="18" charset="0"/>
                <a:ea typeface="Times New Roman" panose="02020603050405020304" pitchFamily="18" charset="0"/>
              </a:rPr>
              <a:t>“</a:t>
            </a:r>
            <a:r>
              <a:rPr lang="en-US" b="1" dirty="0">
                <a:solidFill>
                  <a:srgbClr val="0070C0"/>
                </a:solidFill>
                <a:latin typeface="Times New Roman" panose="02020603050405020304" pitchFamily="18" charset="0"/>
                <a:ea typeface="Times New Roman" panose="02020603050405020304" pitchFamily="18" charset="0"/>
              </a:rPr>
              <a:t>ROYALSHELL</a:t>
            </a:r>
            <a:r>
              <a:rPr lang="en-US" b="1" spc="-15" dirty="0">
                <a:solidFill>
                  <a:srgbClr val="0070C0"/>
                </a:solidFill>
                <a:latin typeface="Times New Roman" panose="02020603050405020304" pitchFamily="18" charset="0"/>
                <a:ea typeface="Times New Roman" panose="02020603050405020304" pitchFamily="18" charset="0"/>
              </a:rPr>
              <a:t> </a:t>
            </a:r>
            <a:r>
              <a:rPr lang="en-US" b="1" dirty="0">
                <a:solidFill>
                  <a:srgbClr val="0070C0"/>
                </a:solidFill>
                <a:latin typeface="Times New Roman" panose="02020603050405020304" pitchFamily="18" charset="0"/>
                <a:ea typeface="Times New Roman" panose="02020603050405020304" pitchFamily="18" charset="0"/>
              </a:rPr>
              <a:t>RESORT</a:t>
            </a:r>
            <a:r>
              <a:rPr lang="en-US" b="1" spc="5" dirty="0">
                <a:solidFill>
                  <a:srgbClr val="0070C0"/>
                </a:solidFill>
                <a:latin typeface="Times New Roman" panose="02020603050405020304" pitchFamily="18" charset="0"/>
                <a:ea typeface="Times New Roman" panose="02020603050405020304" pitchFamily="18" charset="0"/>
              </a:rPr>
              <a:t> </a:t>
            </a:r>
            <a:r>
              <a:rPr lang="en-US" b="1" dirty="0">
                <a:solidFill>
                  <a:srgbClr val="0070C0"/>
                </a:solidFill>
                <a:latin typeface="Times New Roman" panose="02020603050405020304" pitchFamily="18" charset="0"/>
                <a:ea typeface="Times New Roman" panose="02020603050405020304" pitchFamily="18" charset="0"/>
              </a:rPr>
              <a:t>SYSTEM</a:t>
            </a:r>
            <a:r>
              <a:rPr lang="en-US" b="1" dirty="0">
                <a:latin typeface="Times New Roman" panose="02020603050405020304" pitchFamily="18" charset="0"/>
                <a:ea typeface="Times New Roman" panose="02020603050405020304" pitchFamily="18" charset="0"/>
              </a:rPr>
              <a:t>”</a:t>
            </a:r>
            <a:endParaRPr lang="en-IN" sz="1200" dirty="0">
              <a:effectLst/>
              <a:latin typeface="Times New Roman" panose="02020603050405020304" pitchFamily="18" charset="0"/>
              <a:ea typeface="Times New Roman" panose="02020603050405020304" pitchFamily="18" charset="0"/>
            </a:endParaRPr>
          </a:p>
        </p:txBody>
      </p:sp>
      <p:sp>
        <p:nvSpPr>
          <p:cNvPr id="8" name="Rectangle 7"/>
          <p:cNvSpPr/>
          <p:nvPr/>
        </p:nvSpPr>
        <p:spPr>
          <a:xfrm>
            <a:off x="2406316" y="3410828"/>
            <a:ext cx="6096000" cy="1159292"/>
          </a:xfrm>
          <a:prstGeom prst="rect">
            <a:avLst/>
          </a:prstGeom>
        </p:spPr>
        <p:txBody>
          <a:bodyPr>
            <a:spAutoFit/>
          </a:bodyPr>
          <a:lstStyle/>
          <a:p>
            <a:pPr marL="289560" algn="ctr">
              <a:spcBef>
                <a:spcPts val="425"/>
              </a:spcBef>
              <a:spcAft>
                <a:spcPts val="0"/>
              </a:spcAft>
            </a:pPr>
            <a:r>
              <a:rPr lang="en-US" sz="2400" b="0" dirty="0" smtClean="0">
                <a:solidFill>
                  <a:srgbClr val="202124"/>
                </a:solidFill>
                <a:effectLst/>
                <a:latin typeface="Arial" panose="020B0604020202020204" pitchFamily="34" charset="0"/>
                <a:ea typeface="Times New Roman" panose="02020603050405020304" pitchFamily="18" charset="0"/>
              </a:rPr>
              <a:t>Institute for Advanced Computing &amp; Software Development</a:t>
            </a:r>
            <a:endParaRPr lang="en-IN" sz="2400" b="1" dirty="0">
              <a:latin typeface="Times New Roman" panose="02020603050405020304" pitchFamily="18" charset="0"/>
              <a:ea typeface="Times New Roman" panose="02020603050405020304" pitchFamily="18" charset="0"/>
            </a:endParaRPr>
          </a:p>
          <a:p>
            <a:pPr marL="289560" algn="ctr">
              <a:spcBef>
                <a:spcPts val="425"/>
              </a:spcBef>
              <a:spcAft>
                <a:spcPts val="0"/>
              </a:spcAft>
            </a:pPr>
            <a:r>
              <a:rPr lang="en-US" dirty="0" smtClean="0">
                <a:solidFill>
                  <a:srgbClr val="00B050"/>
                </a:solidFill>
                <a:latin typeface="Arial" panose="020B0604020202020204" pitchFamily="34" charset="0"/>
                <a:ea typeface="Times New Roman" panose="02020603050405020304" pitchFamily="18" charset="0"/>
              </a:rPr>
              <a:t>  </a:t>
            </a:r>
            <a:r>
              <a:rPr lang="en-US" dirty="0" err="1">
                <a:solidFill>
                  <a:srgbClr val="00B050"/>
                </a:solidFill>
                <a:latin typeface="Arial" panose="020B0604020202020204" pitchFamily="34" charset="0"/>
                <a:ea typeface="Times New Roman" panose="02020603050405020304" pitchFamily="18" charset="0"/>
              </a:rPr>
              <a:t>Akurdi</a:t>
            </a:r>
            <a:endParaRPr lang="en-IN" sz="2400" b="1" dirty="0">
              <a:solidFill>
                <a:srgbClr val="00B050"/>
              </a:solidFill>
              <a:effectLst/>
              <a:latin typeface="Times New Roman" panose="02020603050405020304" pitchFamily="18" charset="0"/>
              <a:ea typeface="Times New Roman" panose="02020603050405020304" pitchFamily="18" charset="0"/>
            </a:endParaRPr>
          </a:p>
        </p:txBody>
      </p:sp>
      <p:sp>
        <p:nvSpPr>
          <p:cNvPr id="9" name="Rectangle 8"/>
          <p:cNvSpPr/>
          <p:nvPr/>
        </p:nvSpPr>
        <p:spPr>
          <a:xfrm>
            <a:off x="2679031" y="4790740"/>
            <a:ext cx="6096000" cy="984885"/>
          </a:xfrm>
          <a:prstGeom prst="rect">
            <a:avLst/>
          </a:prstGeom>
        </p:spPr>
        <p:txBody>
          <a:bodyPr>
            <a:spAutoFit/>
          </a:bodyPr>
          <a:lstStyle/>
          <a:p>
            <a:pPr marL="358140" marR="511810" algn="ctr">
              <a:spcBef>
                <a:spcPts val="840"/>
              </a:spcBef>
              <a:spcAft>
                <a:spcPts val="0"/>
              </a:spcAft>
            </a:pPr>
            <a:r>
              <a:rPr lang="en-US" sz="1100" b="1" dirty="0" smtClean="0">
                <a:effectLst/>
                <a:latin typeface="Times New Roman" panose="02020603050405020304" pitchFamily="18" charset="0"/>
                <a:ea typeface="Times New Roman" panose="02020603050405020304" pitchFamily="18" charset="0"/>
              </a:rPr>
              <a:t>SUBMITTED</a:t>
            </a:r>
            <a:r>
              <a:rPr lang="en-US" sz="1100" b="1" spc="-15" dirty="0" smtClean="0">
                <a:effectLst/>
                <a:latin typeface="Times New Roman" panose="02020603050405020304" pitchFamily="18" charset="0"/>
                <a:ea typeface="Times New Roman" panose="02020603050405020304" pitchFamily="18" charset="0"/>
              </a:rPr>
              <a:t> </a:t>
            </a:r>
            <a:r>
              <a:rPr lang="en-US" sz="1100" b="1" dirty="0" smtClean="0">
                <a:effectLst/>
                <a:latin typeface="Times New Roman" panose="02020603050405020304" pitchFamily="18" charset="0"/>
                <a:ea typeface="Times New Roman" panose="02020603050405020304" pitchFamily="18" charset="0"/>
              </a:rPr>
              <a:t>BY:</a:t>
            </a:r>
            <a:endParaRPr lang="en-IN" sz="1400" dirty="0" smtClean="0">
              <a:effectLst/>
              <a:latin typeface="Times New Roman" panose="02020603050405020304" pitchFamily="18" charset="0"/>
              <a:ea typeface="Times New Roman" panose="02020603050405020304" pitchFamily="18" charset="0"/>
            </a:endParaRPr>
          </a:p>
          <a:p>
            <a:pPr algn="ctr">
              <a:spcBef>
                <a:spcPts val="35"/>
              </a:spcBef>
              <a:spcAft>
                <a:spcPts val="0"/>
              </a:spcAft>
            </a:pPr>
            <a:r>
              <a:rPr lang="en-US" sz="1100" b="1" dirty="0" smtClean="0">
                <a:effectLst/>
                <a:latin typeface="Times New Roman" panose="02020603050405020304" pitchFamily="18" charset="0"/>
                <a:ea typeface="Times New Roman" panose="02020603050405020304" pitchFamily="18" charset="0"/>
              </a:rPr>
              <a:t> </a:t>
            </a:r>
            <a:endParaRPr lang="en-IN" dirty="0">
              <a:latin typeface="Times New Roman" panose="02020603050405020304" pitchFamily="18" charset="0"/>
              <a:ea typeface="Times New Roman" panose="02020603050405020304" pitchFamily="18" charset="0"/>
            </a:endParaRPr>
          </a:p>
          <a:p>
            <a:pPr marL="342900" lvl="0" indent="-342900" algn="ctr">
              <a:spcAft>
                <a:spcPts val="0"/>
              </a:spcAft>
              <a:buSzPts val="1400"/>
              <a:buFont typeface="Times New Roman" panose="02020603050405020304" pitchFamily="18" charset="0"/>
              <a:buAutoNum type="arabicPeriod"/>
              <a:tabLst>
                <a:tab pos="2084070" algn="l"/>
              </a:tabLst>
            </a:pPr>
            <a:r>
              <a:rPr lang="en-US" b="1" dirty="0">
                <a:latin typeface="Times New Roman" panose="02020603050405020304" pitchFamily="18" charset="0"/>
                <a:ea typeface="Times New Roman" panose="02020603050405020304" pitchFamily="18" charset="0"/>
              </a:rPr>
              <a:t>MS. JANHAVI GOVIND </a:t>
            </a:r>
            <a:r>
              <a:rPr lang="en-US" b="1" dirty="0" smtClean="0">
                <a:latin typeface="Times New Roman" panose="02020603050405020304" pitchFamily="18" charset="0"/>
                <a:ea typeface="Times New Roman" panose="02020603050405020304" pitchFamily="18" charset="0"/>
              </a:rPr>
              <a:t>SHINDE</a:t>
            </a:r>
            <a:endParaRPr lang="en-IN" b="1" dirty="0" smtClean="0">
              <a:latin typeface="Times New Roman" panose="02020603050405020304" pitchFamily="18" charset="0"/>
              <a:ea typeface="Times New Roman" panose="02020603050405020304" pitchFamily="18" charset="0"/>
            </a:endParaRPr>
          </a:p>
          <a:p>
            <a:pPr marL="342900" lvl="0" indent="-342900" algn="ctr">
              <a:spcAft>
                <a:spcPts val="0"/>
              </a:spcAft>
              <a:buSzPts val="1400"/>
              <a:buFont typeface="Times New Roman" panose="02020603050405020304" pitchFamily="18" charset="0"/>
              <a:buAutoNum type="arabicPeriod"/>
              <a:tabLst>
                <a:tab pos="2084070" algn="l"/>
              </a:tabLst>
            </a:pPr>
            <a:r>
              <a:rPr lang="en-US" b="1" dirty="0" smtClean="0">
                <a:latin typeface="Times New Roman" panose="02020603050405020304" pitchFamily="18" charset="0"/>
                <a:ea typeface="Times New Roman" panose="02020603050405020304" pitchFamily="18" charset="0"/>
              </a:rPr>
              <a:t>MR</a:t>
            </a:r>
            <a:r>
              <a:rPr lang="en-US" b="1" dirty="0">
                <a:latin typeface="Times New Roman" panose="02020603050405020304" pitchFamily="18" charset="0"/>
                <a:ea typeface="Times New Roman" panose="02020603050405020304" pitchFamily="18" charset="0"/>
              </a:rPr>
              <a:t>. SACHIN VISHNU SANGDE</a:t>
            </a:r>
            <a:endParaRPr lang="en-IN"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214598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224589" y="1026695"/>
            <a:ext cx="11806990" cy="5582652"/>
          </a:xfrm>
          <a:prstGeom prst="rect">
            <a:avLst/>
          </a:prstGeom>
        </p:spPr>
      </p:pic>
      <p:sp>
        <p:nvSpPr>
          <p:cNvPr id="5" name="Rectangle 4"/>
          <p:cNvSpPr/>
          <p:nvPr/>
        </p:nvSpPr>
        <p:spPr>
          <a:xfrm>
            <a:off x="224589" y="501134"/>
            <a:ext cx="1167307" cy="461665"/>
          </a:xfrm>
          <a:prstGeom prst="rect">
            <a:avLst/>
          </a:prstGeom>
        </p:spPr>
        <p:txBody>
          <a:bodyPr wrap="none">
            <a:spAutoFit/>
          </a:bodyPr>
          <a:lstStyle/>
          <a:p>
            <a:r>
              <a:rPr lang="en-US" sz="2400" b="1" dirty="0" err="1" smtClean="0"/>
              <a:t>SignUp</a:t>
            </a:r>
            <a:r>
              <a:rPr lang="en-US" sz="2400" b="1" dirty="0" smtClean="0"/>
              <a:t>:</a:t>
            </a:r>
            <a:endParaRPr lang="en-IN" sz="2400" b="1" dirty="0"/>
          </a:p>
        </p:txBody>
      </p:sp>
    </p:spTree>
    <p:extLst>
      <p:ext uri="{BB962C8B-B14F-4D97-AF65-F5344CB8AC3E}">
        <p14:creationId xmlns:p14="http://schemas.microsoft.com/office/powerpoint/2010/main" val="383706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176463" y="1026695"/>
            <a:ext cx="11855116" cy="5566610"/>
          </a:xfrm>
          <a:prstGeom prst="rect">
            <a:avLst/>
          </a:prstGeom>
        </p:spPr>
      </p:pic>
      <p:sp>
        <p:nvSpPr>
          <p:cNvPr id="5" name="Rectangle 4"/>
          <p:cNvSpPr/>
          <p:nvPr/>
        </p:nvSpPr>
        <p:spPr>
          <a:xfrm>
            <a:off x="309774" y="420924"/>
            <a:ext cx="1048685" cy="461665"/>
          </a:xfrm>
          <a:prstGeom prst="rect">
            <a:avLst/>
          </a:prstGeom>
        </p:spPr>
        <p:txBody>
          <a:bodyPr wrap="none">
            <a:spAutoFit/>
          </a:bodyPr>
          <a:lstStyle/>
          <a:p>
            <a:r>
              <a:rPr lang="en-US" sz="2400" b="1" dirty="0" err="1" smtClean="0"/>
              <a:t>SignIn</a:t>
            </a:r>
            <a:r>
              <a:rPr lang="en-US" sz="2400" b="1" dirty="0" smtClean="0"/>
              <a:t>:</a:t>
            </a:r>
            <a:endParaRPr lang="en-IN" sz="2400" dirty="0"/>
          </a:p>
        </p:txBody>
      </p:sp>
    </p:spTree>
    <p:extLst>
      <p:ext uri="{BB962C8B-B14F-4D97-AF65-F5344CB8AC3E}">
        <p14:creationId xmlns:p14="http://schemas.microsoft.com/office/powerpoint/2010/main" val="3240984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176463" y="1203158"/>
            <a:ext cx="11823031" cy="5438274"/>
          </a:xfrm>
          <a:prstGeom prst="rect">
            <a:avLst/>
          </a:prstGeom>
        </p:spPr>
      </p:pic>
      <p:sp>
        <p:nvSpPr>
          <p:cNvPr id="6" name="Rectangle 1"/>
          <p:cNvSpPr>
            <a:spLocks noChangeArrowheads="1"/>
          </p:cNvSpPr>
          <p:nvPr/>
        </p:nvSpPr>
        <p:spPr bwMode="auto">
          <a:xfrm>
            <a:off x="1074738" y="9713913"/>
            <a:ext cx="5943600" cy="6350"/>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 name="Rectangle 3"/>
          <p:cNvSpPr>
            <a:spLocks noChangeArrowheads="1"/>
          </p:cNvSpPr>
          <p:nvPr/>
        </p:nvSpPr>
        <p:spPr bwMode="auto">
          <a:xfrm>
            <a:off x="254000" y="494656"/>
            <a:ext cx="19094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Edit Profile:</a:t>
            </a:r>
            <a:endParaRPr kumimoji="0" lang="en-US" altLang="en-US"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6387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176463" y="1010653"/>
            <a:ext cx="11726779" cy="5614737"/>
          </a:xfrm>
          <a:prstGeom prst="rect">
            <a:avLst/>
          </a:prstGeom>
        </p:spPr>
      </p:pic>
      <p:sp>
        <p:nvSpPr>
          <p:cNvPr id="5" name="Rectangle 4"/>
          <p:cNvSpPr/>
          <p:nvPr/>
        </p:nvSpPr>
        <p:spPr>
          <a:xfrm>
            <a:off x="176462" y="324672"/>
            <a:ext cx="1477239" cy="461665"/>
          </a:xfrm>
          <a:prstGeom prst="rect">
            <a:avLst/>
          </a:prstGeom>
        </p:spPr>
        <p:txBody>
          <a:bodyPr wrap="square">
            <a:spAutoFit/>
          </a:bodyPr>
          <a:lstStyle/>
          <a:p>
            <a:r>
              <a:rPr lang="en-US" sz="2400" b="1" dirty="0" smtClean="0">
                <a:latin typeface="Times New Roman" panose="02020603050405020304" pitchFamily="18" charset="0"/>
                <a:ea typeface="Times New Roman" panose="02020603050405020304" pitchFamily="18" charset="0"/>
              </a:rPr>
              <a:t>Rooms:</a:t>
            </a:r>
            <a:endParaRPr lang="en-IN" sz="2400" dirty="0"/>
          </a:p>
        </p:txBody>
      </p:sp>
    </p:spTree>
    <p:extLst>
      <p:ext uri="{BB962C8B-B14F-4D97-AF65-F5344CB8AC3E}">
        <p14:creationId xmlns:p14="http://schemas.microsoft.com/office/powerpoint/2010/main" val="8376353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7744" y="423312"/>
            <a:ext cx="1276311" cy="461665"/>
          </a:xfrm>
          <a:prstGeom prst="rect">
            <a:avLst/>
          </a:prstGeom>
        </p:spPr>
        <p:txBody>
          <a:bodyPr wrap="none">
            <a:spAutoFit/>
          </a:bodyPr>
          <a:lstStyle/>
          <a:p>
            <a:r>
              <a:rPr lang="en-US" sz="2400" b="1" dirty="0" smtClean="0">
                <a:latin typeface="Times New Roman" panose="02020603050405020304" pitchFamily="18" charset="0"/>
                <a:ea typeface="Times New Roman" panose="02020603050405020304" pitchFamily="18" charset="0"/>
              </a:rPr>
              <a:t>Facility:</a:t>
            </a:r>
            <a:endParaRPr lang="en-IN" sz="2400" dirty="0"/>
          </a:p>
        </p:txBody>
      </p:sp>
      <p:pic>
        <p:nvPicPr>
          <p:cNvPr id="5" name="Picture 4"/>
          <p:cNvPicPr/>
          <p:nvPr/>
        </p:nvPicPr>
        <p:blipFill>
          <a:blip r:embed="rId2"/>
          <a:stretch>
            <a:fillRect/>
          </a:stretch>
        </p:blipFill>
        <p:spPr>
          <a:xfrm>
            <a:off x="175098" y="992222"/>
            <a:ext cx="11867745" cy="5642042"/>
          </a:xfrm>
          <a:prstGeom prst="rect">
            <a:avLst/>
          </a:prstGeom>
        </p:spPr>
      </p:pic>
    </p:spTree>
    <p:extLst>
      <p:ext uri="{BB962C8B-B14F-4D97-AF65-F5344CB8AC3E}">
        <p14:creationId xmlns:p14="http://schemas.microsoft.com/office/powerpoint/2010/main" val="1805419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175099" y="884979"/>
            <a:ext cx="11848288" cy="5807652"/>
          </a:xfrm>
          <a:prstGeom prst="rect">
            <a:avLst/>
          </a:prstGeom>
        </p:spPr>
      </p:pic>
      <p:sp>
        <p:nvSpPr>
          <p:cNvPr id="5" name="Rectangle 4"/>
          <p:cNvSpPr/>
          <p:nvPr/>
        </p:nvSpPr>
        <p:spPr>
          <a:xfrm>
            <a:off x="175099" y="287126"/>
            <a:ext cx="1278555" cy="461665"/>
          </a:xfrm>
          <a:prstGeom prst="rect">
            <a:avLst/>
          </a:prstGeom>
        </p:spPr>
        <p:txBody>
          <a:bodyPr wrap="none">
            <a:spAutoFit/>
          </a:bodyPr>
          <a:lstStyle/>
          <a:p>
            <a:pPr marL="254635">
              <a:spcBef>
                <a:spcPts val="960"/>
              </a:spcBef>
              <a:spcAft>
                <a:spcPts val="10"/>
              </a:spcAft>
            </a:pPr>
            <a:r>
              <a:rPr lang="en-US" sz="2400" b="1" dirty="0">
                <a:latin typeface="Times New Roman" panose="02020603050405020304" pitchFamily="18" charset="0"/>
                <a:ea typeface="Times New Roman" panose="02020603050405020304" pitchFamily="18" charset="0"/>
              </a:rPr>
              <a:t>Offers</a:t>
            </a:r>
            <a:endParaRPr lang="en-IN"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779044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233465" y="1011677"/>
            <a:ext cx="11731556" cy="5622587"/>
          </a:xfrm>
          <a:prstGeom prst="rect">
            <a:avLst/>
          </a:prstGeom>
        </p:spPr>
      </p:pic>
      <p:sp>
        <p:nvSpPr>
          <p:cNvPr id="5" name="Rectangle 4"/>
          <p:cNvSpPr/>
          <p:nvPr/>
        </p:nvSpPr>
        <p:spPr>
          <a:xfrm>
            <a:off x="233465" y="423313"/>
            <a:ext cx="2158283" cy="461665"/>
          </a:xfrm>
          <a:prstGeom prst="rect">
            <a:avLst/>
          </a:prstGeom>
        </p:spPr>
        <p:txBody>
          <a:bodyPr wrap="none">
            <a:spAutoFit/>
          </a:bodyPr>
          <a:lstStyle/>
          <a:p>
            <a:pPr marL="254635">
              <a:spcBef>
                <a:spcPts val="230"/>
              </a:spcBef>
              <a:spcAft>
                <a:spcPts val="0"/>
              </a:spcAft>
            </a:pPr>
            <a:r>
              <a:rPr lang="en-US" sz="2400" b="1" dirty="0">
                <a:latin typeface="Times New Roman" panose="02020603050405020304" pitchFamily="18" charset="0"/>
                <a:ea typeface="Times New Roman" panose="02020603050405020304" pitchFamily="18" charset="0"/>
              </a:rPr>
              <a:t>My</a:t>
            </a:r>
            <a:r>
              <a:rPr lang="en-US" sz="2400" b="1" spc="-15" dirty="0">
                <a:latin typeface="Times New Roman" panose="02020603050405020304" pitchFamily="18" charset="0"/>
                <a:ea typeface="Times New Roman" panose="02020603050405020304" pitchFamily="18" charset="0"/>
              </a:rPr>
              <a:t> </a:t>
            </a:r>
            <a:r>
              <a:rPr lang="en-US" sz="2400" b="1" dirty="0" smtClean="0">
                <a:latin typeface="Times New Roman" panose="02020603050405020304" pitchFamily="18" charset="0"/>
                <a:ea typeface="Times New Roman" panose="02020603050405020304" pitchFamily="18" charset="0"/>
              </a:rPr>
              <a:t>Booking:</a:t>
            </a:r>
            <a:endParaRPr lang="en-IN"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289508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194553" y="1128409"/>
            <a:ext cx="11751013" cy="5505855"/>
          </a:xfrm>
          <a:prstGeom prst="rect">
            <a:avLst/>
          </a:prstGeom>
        </p:spPr>
      </p:pic>
      <p:sp>
        <p:nvSpPr>
          <p:cNvPr id="5" name="Rectangle 4"/>
          <p:cNvSpPr/>
          <p:nvPr/>
        </p:nvSpPr>
        <p:spPr>
          <a:xfrm>
            <a:off x="457200" y="381000"/>
            <a:ext cx="2090201" cy="461665"/>
          </a:xfrm>
          <a:prstGeom prst="rect">
            <a:avLst/>
          </a:prstGeom>
        </p:spPr>
        <p:txBody>
          <a:bodyPr wrap="square">
            <a:spAutoFit/>
          </a:bodyPr>
          <a:lstStyle/>
          <a:p>
            <a:r>
              <a:rPr lang="en-US" sz="2400" b="1" dirty="0">
                <a:latin typeface="Times New Roman" panose="02020603050405020304" pitchFamily="18" charset="0"/>
                <a:ea typeface="Times New Roman" panose="02020603050405020304" pitchFamily="18" charset="0"/>
              </a:rPr>
              <a:t>Enquiry</a:t>
            </a:r>
            <a:endParaRPr lang="en-IN" sz="2400" dirty="0"/>
          </a:p>
        </p:txBody>
      </p:sp>
    </p:spTree>
    <p:extLst>
      <p:ext uri="{BB962C8B-B14F-4D97-AF65-F5344CB8AC3E}">
        <p14:creationId xmlns:p14="http://schemas.microsoft.com/office/powerpoint/2010/main" val="26083838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23.png"/>
          <p:cNvPicPr/>
          <p:nvPr/>
        </p:nvPicPr>
        <p:blipFill>
          <a:blip r:embed="rId2" cstate="print"/>
          <a:stretch>
            <a:fillRect/>
          </a:stretch>
        </p:blipFill>
        <p:spPr>
          <a:xfrm>
            <a:off x="177800" y="1016000"/>
            <a:ext cx="12014200" cy="5562600"/>
          </a:xfrm>
          <a:prstGeom prst="rect">
            <a:avLst/>
          </a:prstGeom>
        </p:spPr>
      </p:pic>
      <p:sp>
        <p:nvSpPr>
          <p:cNvPr id="5" name="Rectangle 4"/>
          <p:cNvSpPr/>
          <p:nvPr/>
        </p:nvSpPr>
        <p:spPr>
          <a:xfrm>
            <a:off x="177800" y="297934"/>
            <a:ext cx="2237151" cy="461665"/>
          </a:xfrm>
          <a:prstGeom prst="rect">
            <a:avLst/>
          </a:prstGeom>
        </p:spPr>
        <p:txBody>
          <a:bodyPr wrap="none">
            <a:spAutoFit/>
          </a:bodyPr>
          <a:lstStyle/>
          <a:p>
            <a:pPr marL="254635">
              <a:spcAft>
                <a:spcPts val="0"/>
              </a:spcAft>
            </a:pPr>
            <a:r>
              <a:rPr lang="en-US" sz="2400" b="1" dirty="0" err="1" smtClean="0">
                <a:latin typeface="Times New Roman" panose="02020603050405020304" pitchFamily="18" charset="0"/>
                <a:ea typeface="Times New Roman" panose="02020603050405020304" pitchFamily="18" charset="0"/>
              </a:rPr>
              <a:t>AdminHome</a:t>
            </a:r>
            <a:r>
              <a:rPr lang="en-US" sz="2400" b="1" dirty="0" smtClean="0">
                <a:latin typeface="Times New Roman" panose="02020603050405020304" pitchFamily="18" charset="0"/>
                <a:ea typeface="Times New Roman" panose="02020603050405020304" pitchFamily="18" charset="0"/>
              </a:rPr>
              <a:t>:</a:t>
            </a:r>
            <a:endParaRPr lang="en-IN"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934613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24.png"/>
          <p:cNvPicPr/>
          <p:nvPr/>
        </p:nvPicPr>
        <p:blipFill>
          <a:blip r:embed="rId2" cstate="print"/>
          <a:stretch>
            <a:fillRect/>
          </a:stretch>
        </p:blipFill>
        <p:spPr>
          <a:xfrm>
            <a:off x="176463" y="1090862"/>
            <a:ext cx="11903241" cy="5582653"/>
          </a:xfrm>
          <a:prstGeom prst="rect">
            <a:avLst/>
          </a:prstGeom>
        </p:spPr>
      </p:pic>
      <p:sp>
        <p:nvSpPr>
          <p:cNvPr id="5" name="Rectangle 4"/>
          <p:cNvSpPr/>
          <p:nvPr/>
        </p:nvSpPr>
        <p:spPr>
          <a:xfrm>
            <a:off x="0" y="485092"/>
            <a:ext cx="1974258" cy="461665"/>
          </a:xfrm>
          <a:prstGeom prst="rect">
            <a:avLst/>
          </a:prstGeom>
        </p:spPr>
        <p:txBody>
          <a:bodyPr wrap="none">
            <a:spAutoFit/>
          </a:bodyPr>
          <a:lstStyle/>
          <a:p>
            <a:pPr marL="254635">
              <a:spcAft>
                <a:spcPts val="0"/>
              </a:spcAft>
            </a:pPr>
            <a:r>
              <a:rPr lang="en-US" sz="2400" b="1" dirty="0" smtClean="0">
                <a:latin typeface="Times New Roman" panose="02020603050405020304" pitchFamily="18" charset="0"/>
                <a:ea typeface="Times New Roman" panose="02020603050405020304" pitchFamily="18" charset="0"/>
              </a:rPr>
              <a:t>Add Room:</a:t>
            </a:r>
            <a:endParaRPr lang="en-IN"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685048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2187E71-F354-4022-A1A8-34A7FE507D25}"/>
              </a:ext>
            </a:extLst>
          </p:cNvPr>
          <p:cNvGrpSpPr/>
          <p:nvPr/>
        </p:nvGrpSpPr>
        <p:grpSpPr>
          <a:xfrm>
            <a:off x="257738" y="214964"/>
            <a:ext cx="7601830" cy="843815"/>
            <a:chOff x="0" y="545888"/>
            <a:chExt cx="7601830" cy="1005840"/>
          </a:xfrm>
        </p:grpSpPr>
        <p:sp>
          <p:nvSpPr>
            <p:cNvPr id="5" name="Arrow: Chevron 17">
              <a:extLst>
                <a:ext uri="{FF2B5EF4-FFF2-40B4-BE49-F238E27FC236}">
                  <a16:creationId xmlns:a16="http://schemas.microsoft.com/office/drawing/2014/main" id="{5B558A55-DC5D-49F0-A4D0-F49F33EB583B}"/>
                </a:ext>
              </a:extLst>
            </p:cNvPr>
            <p:cNvSpPr/>
            <p:nvPr/>
          </p:nvSpPr>
          <p:spPr>
            <a:xfrm>
              <a:off x="6663477" y="545888"/>
              <a:ext cx="731520" cy="1005840"/>
            </a:xfrm>
            <a:prstGeom prst="chevron">
              <a:avLst>
                <a:gd name="adj" fmla="val 56731"/>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6" name="Arrow: Pentagon 1">
              <a:extLst>
                <a:ext uri="{FF2B5EF4-FFF2-40B4-BE49-F238E27FC236}">
                  <a16:creationId xmlns:a16="http://schemas.microsoft.com/office/drawing/2014/main" id="{2B393331-5D4A-4961-AB58-3DE7220FAF94}"/>
                </a:ext>
              </a:extLst>
            </p:cNvPr>
            <p:cNvSpPr/>
            <p:nvPr/>
          </p:nvSpPr>
          <p:spPr>
            <a:xfrm>
              <a:off x="0" y="545888"/>
              <a:ext cx="6427177" cy="1005840"/>
            </a:xfrm>
            <a:prstGeom prst="homePlate">
              <a:avLst>
                <a:gd name="adj" fmla="val 40909"/>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4400" dirty="0">
                  <a:latin typeface="Cambria" pitchFamily="18" charset="0"/>
                  <a:ea typeface="Cambria" pitchFamily="18" charset="0"/>
                </a:rPr>
                <a:t>Introduction</a:t>
              </a:r>
            </a:p>
          </p:txBody>
        </p:sp>
        <p:sp>
          <p:nvSpPr>
            <p:cNvPr id="7" name="Arrow: Chevron 18">
              <a:extLst>
                <a:ext uri="{FF2B5EF4-FFF2-40B4-BE49-F238E27FC236}">
                  <a16:creationId xmlns:a16="http://schemas.microsoft.com/office/drawing/2014/main" id="{B251CA05-7D56-47E6-9756-C119C1558F2E}"/>
                </a:ext>
              </a:extLst>
            </p:cNvPr>
            <p:cNvSpPr/>
            <p:nvPr/>
          </p:nvSpPr>
          <p:spPr>
            <a:xfrm>
              <a:off x="7053190" y="545888"/>
              <a:ext cx="548640" cy="1005840"/>
            </a:xfrm>
            <a:prstGeom prst="chevron">
              <a:avLst>
                <a:gd name="adj" fmla="val 74706"/>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8" name="Arrow: Chevron 19">
              <a:extLst>
                <a:ext uri="{FF2B5EF4-FFF2-40B4-BE49-F238E27FC236}">
                  <a16:creationId xmlns:a16="http://schemas.microsoft.com/office/drawing/2014/main" id="{7D930977-3753-49D3-962C-D68A88D8CA65}"/>
                </a:ext>
              </a:extLst>
            </p:cNvPr>
            <p:cNvSpPr/>
            <p:nvPr/>
          </p:nvSpPr>
          <p:spPr>
            <a:xfrm>
              <a:off x="6083373" y="545888"/>
              <a:ext cx="914400" cy="1005840"/>
            </a:xfrm>
            <a:prstGeom prst="chevron">
              <a:avLst>
                <a:gd name="adj" fmla="val 45057"/>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grpSp>
      <p:sp>
        <p:nvSpPr>
          <p:cNvPr id="9" name="Rectangle 8"/>
          <p:cNvSpPr/>
          <p:nvPr/>
        </p:nvSpPr>
        <p:spPr>
          <a:xfrm>
            <a:off x="593557" y="1394119"/>
            <a:ext cx="11069053" cy="3970318"/>
          </a:xfrm>
          <a:prstGeom prst="rect">
            <a:avLst/>
          </a:prstGeom>
        </p:spPr>
        <p:txBody>
          <a:bodyPr wrap="square">
            <a:spAutoFit/>
          </a:bodyPr>
          <a:lstStyle/>
          <a:p>
            <a:r>
              <a:rPr lang="en-US" sz="2800" dirty="0" smtClean="0">
                <a:solidFill>
                  <a:srgbClr val="374151"/>
                </a:solidFill>
                <a:latin typeface="Arial" panose="020B0604020202020204" pitchFamily="34" charset="0"/>
                <a:cs typeface="Arial" panose="020B0604020202020204" pitchFamily="34" charset="0"/>
              </a:rPr>
              <a:t>               </a:t>
            </a:r>
            <a:r>
              <a:rPr lang="en-US" sz="2800" dirty="0" smtClean="0">
                <a:solidFill>
                  <a:srgbClr val="374151"/>
                </a:solidFill>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Royalshell</a:t>
            </a:r>
            <a:r>
              <a:rPr lang="en-US" sz="2800" dirty="0" smtClean="0">
                <a:latin typeface="Arial" panose="020B0604020202020204" pitchFamily="34" charset="0"/>
                <a:cs typeface="Arial" panose="020B0604020202020204" pitchFamily="34" charset="0"/>
              </a:rPr>
              <a:t> resort system </a:t>
            </a:r>
            <a:r>
              <a:rPr lang="en-US" sz="2800" dirty="0" smtClean="0">
                <a:solidFill>
                  <a:srgbClr val="374151"/>
                </a:solidFill>
                <a:latin typeface="Arial" panose="020B0604020202020204" pitchFamily="34" charset="0"/>
                <a:cs typeface="Arial" panose="020B0604020202020204" pitchFamily="34" charset="0"/>
              </a:rPr>
              <a:t>project </a:t>
            </a:r>
            <a:r>
              <a:rPr lang="en-US" sz="2800" dirty="0">
                <a:solidFill>
                  <a:srgbClr val="374151"/>
                </a:solidFill>
                <a:latin typeface="Arial" panose="020B0604020202020204" pitchFamily="34" charset="0"/>
                <a:cs typeface="Arial" panose="020B0604020202020204" pitchFamily="34" charset="0"/>
              </a:rPr>
              <a:t>introduces a digital solution to streamline and enhance the resort reservation process. This platform offers customers the convenience of browsing, selecting, and booking resort accommodations and amenities online. By eliminating the need for traditional booking methods, the project aims to improve customer satisfaction and operational efficiency</a:t>
            </a:r>
            <a:r>
              <a:rPr lang="en-US" sz="2800" dirty="0" smtClean="0">
                <a:solidFill>
                  <a:srgbClr val="374151"/>
                </a:solidFill>
                <a:latin typeface="Arial" panose="020B0604020202020204" pitchFamily="34" charset="0"/>
                <a:cs typeface="Arial" panose="020B0604020202020204" pitchFamily="34" charset="0"/>
              </a:rPr>
              <a:t>.  </a:t>
            </a:r>
          </a:p>
          <a:p>
            <a:r>
              <a:rPr lang="en-US" sz="2800" dirty="0">
                <a:solidFill>
                  <a:srgbClr val="374151"/>
                </a:solidFill>
                <a:latin typeface="Arial" panose="020B0604020202020204" pitchFamily="34" charset="0"/>
                <a:cs typeface="Arial" panose="020B0604020202020204" pitchFamily="34" charset="0"/>
              </a:rPr>
              <a:t> </a:t>
            </a:r>
            <a:r>
              <a:rPr lang="en-US" sz="2800" dirty="0" smtClean="0">
                <a:solidFill>
                  <a:srgbClr val="374151"/>
                </a:solidFill>
                <a:latin typeface="Arial" panose="020B0604020202020204" pitchFamily="34" charset="0"/>
                <a:cs typeface="Arial" panose="020B0604020202020204" pitchFamily="34" charset="0"/>
              </a:rPr>
              <a:t>            </a:t>
            </a:r>
            <a:r>
              <a:rPr lang="en-US" sz="2800" dirty="0" smtClean="0">
                <a:solidFill>
                  <a:srgbClr val="374151"/>
                </a:solidFill>
                <a:latin typeface="Arial" panose="020B0604020202020204" pitchFamily="34" charset="0"/>
                <a:cs typeface="Arial" panose="020B0604020202020204" pitchFamily="34" charset="0"/>
              </a:rPr>
              <a:t> </a:t>
            </a:r>
            <a:r>
              <a:rPr lang="en-US" sz="2800" dirty="0" smtClean="0">
                <a:solidFill>
                  <a:srgbClr val="374151"/>
                </a:solidFill>
                <a:latin typeface="Arial" panose="020B0604020202020204" pitchFamily="34" charset="0"/>
                <a:cs typeface="Arial" panose="020B0604020202020204" pitchFamily="34" charset="0"/>
              </a:rPr>
              <a:t>Through </a:t>
            </a:r>
            <a:r>
              <a:rPr lang="en-US" sz="2800" dirty="0">
                <a:solidFill>
                  <a:srgbClr val="374151"/>
                </a:solidFill>
                <a:latin typeface="Arial" panose="020B0604020202020204" pitchFamily="34" charset="0"/>
                <a:cs typeface="Arial" panose="020B0604020202020204" pitchFamily="34" charset="0"/>
              </a:rPr>
              <a:t>a user-friendly interface, guests can access real-time availability and make secure reservations, ushering in a new era of seamless and efficient resort booking experiences.</a:t>
            </a:r>
            <a:endParaRPr lang="en-IN"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834812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25.jpeg"/>
          <p:cNvPicPr/>
          <p:nvPr/>
        </p:nvPicPr>
        <p:blipFill>
          <a:blip r:embed="rId2" cstate="print"/>
          <a:stretch>
            <a:fillRect/>
          </a:stretch>
        </p:blipFill>
        <p:spPr>
          <a:xfrm>
            <a:off x="144379" y="1203158"/>
            <a:ext cx="11919284" cy="5502442"/>
          </a:xfrm>
          <a:prstGeom prst="rect">
            <a:avLst/>
          </a:prstGeom>
        </p:spPr>
      </p:pic>
      <p:sp>
        <p:nvSpPr>
          <p:cNvPr id="6" name="Rectangle 5"/>
          <p:cNvSpPr/>
          <p:nvPr/>
        </p:nvSpPr>
        <p:spPr>
          <a:xfrm>
            <a:off x="549495" y="529390"/>
            <a:ext cx="2450379" cy="461665"/>
          </a:xfrm>
          <a:prstGeom prst="rect">
            <a:avLst/>
          </a:prstGeom>
        </p:spPr>
        <p:txBody>
          <a:bodyPr wrap="square">
            <a:spAutoFit/>
          </a:bodyPr>
          <a:lstStyle/>
          <a:p>
            <a:r>
              <a:rPr lang="en-US" sz="2400" b="1" dirty="0" smtClean="0"/>
              <a:t>Room List:</a:t>
            </a:r>
            <a:endParaRPr lang="en-IN" sz="2400" b="1" dirty="0"/>
          </a:p>
        </p:txBody>
      </p:sp>
    </p:spTree>
    <p:extLst>
      <p:ext uri="{BB962C8B-B14F-4D97-AF65-F5344CB8AC3E}">
        <p14:creationId xmlns:p14="http://schemas.microsoft.com/office/powerpoint/2010/main" val="5114107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28.png"/>
          <p:cNvPicPr/>
          <p:nvPr/>
        </p:nvPicPr>
        <p:blipFill>
          <a:blip r:embed="rId2" cstate="print"/>
          <a:stretch>
            <a:fillRect/>
          </a:stretch>
        </p:blipFill>
        <p:spPr>
          <a:xfrm>
            <a:off x="176463" y="1058779"/>
            <a:ext cx="11839073" cy="5678905"/>
          </a:xfrm>
          <a:prstGeom prst="rect">
            <a:avLst/>
          </a:prstGeom>
        </p:spPr>
      </p:pic>
      <p:sp>
        <p:nvSpPr>
          <p:cNvPr id="10" name="Rectangle 9"/>
          <p:cNvSpPr/>
          <p:nvPr/>
        </p:nvSpPr>
        <p:spPr>
          <a:xfrm>
            <a:off x="461883" y="469050"/>
            <a:ext cx="2185063" cy="461665"/>
          </a:xfrm>
          <a:prstGeom prst="rect">
            <a:avLst/>
          </a:prstGeom>
        </p:spPr>
        <p:txBody>
          <a:bodyPr wrap="square">
            <a:spAutoFit/>
          </a:bodyPr>
          <a:lstStyle/>
          <a:p>
            <a:r>
              <a:rPr lang="en-US" sz="2400" b="1" dirty="0" err="1" smtClean="0">
                <a:latin typeface="Times New Roman" panose="02020603050405020304" pitchFamily="18" charset="0"/>
                <a:ea typeface="Times New Roman" panose="02020603050405020304" pitchFamily="18" charset="0"/>
              </a:rPr>
              <a:t>Idproof</a:t>
            </a:r>
            <a:r>
              <a:rPr lang="en-US" sz="2400" b="1" dirty="0" smtClean="0">
                <a:latin typeface="Times New Roman" panose="02020603050405020304" pitchFamily="18" charset="0"/>
                <a:ea typeface="Times New Roman" panose="02020603050405020304" pitchFamily="18" charset="0"/>
              </a:rPr>
              <a:t>:</a:t>
            </a:r>
            <a:endParaRPr lang="en-IN" sz="2400" dirty="0"/>
          </a:p>
        </p:txBody>
      </p:sp>
    </p:spTree>
    <p:extLst>
      <p:ext uri="{BB962C8B-B14F-4D97-AF65-F5344CB8AC3E}">
        <p14:creationId xmlns:p14="http://schemas.microsoft.com/office/powerpoint/2010/main" val="7343376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29.png"/>
          <p:cNvPicPr/>
          <p:nvPr/>
        </p:nvPicPr>
        <p:blipFill>
          <a:blip r:embed="rId2" cstate="print"/>
          <a:stretch>
            <a:fillRect/>
          </a:stretch>
        </p:blipFill>
        <p:spPr>
          <a:xfrm>
            <a:off x="192505" y="962525"/>
            <a:ext cx="11823032" cy="5662863"/>
          </a:xfrm>
          <a:prstGeom prst="rect">
            <a:avLst/>
          </a:prstGeom>
        </p:spPr>
      </p:pic>
      <p:sp>
        <p:nvSpPr>
          <p:cNvPr id="5" name="Rectangle 4"/>
          <p:cNvSpPr/>
          <p:nvPr/>
        </p:nvSpPr>
        <p:spPr>
          <a:xfrm>
            <a:off x="192505" y="356755"/>
            <a:ext cx="2136034" cy="461665"/>
          </a:xfrm>
          <a:prstGeom prst="rect">
            <a:avLst/>
          </a:prstGeom>
        </p:spPr>
        <p:txBody>
          <a:bodyPr wrap="none">
            <a:spAutoFit/>
          </a:bodyPr>
          <a:lstStyle/>
          <a:p>
            <a:pPr marL="254635">
              <a:spcBef>
                <a:spcPts val="230"/>
              </a:spcBef>
              <a:spcAft>
                <a:spcPts val="0"/>
              </a:spcAft>
            </a:pPr>
            <a:r>
              <a:rPr lang="en-US" sz="2400" b="1" dirty="0" err="1">
                <a:latin typeface="Times New Roman" panose="02020603050405020304" pitchFamily="18" charset="0"/>
                <a:ea typeface="Times New Roman" panose="02020603050405020304" pitchFamily="18" charset="0"/>
              </a:rPr>
              <a:t>Idproof</a:t>
            </a:r>
            <a:r>
              <a:rPr lang="en-US" sz="2400" b="1" spc="-20" dirty="0">
                <a:latin typeface="Times New Roman" panose="02020603050405020304" pitchFamily="18" charset="0"/>
                <a:ea typeface="Times New Roman" panose="02020603050405020304" pitchFamily="18" charset="0"/>
              </a:rPr>
              <a:t> </a:t>
            </a:r>
            <a:r>
              <a:rPr lang="en-US" sz="2400" b="1" dirty="0" smtClean="0">
                <a:latin typeface="Times New Roman" panose="02020603050405020304" pitchFamily="18" charset="0"/>
                <a:ea typeface="Times New Roman" panose="02020603050405020304" pitchFamily="18" charset="0"/>
              </a:rPr>
              <a:t>List:</a:t>
            </a:r>
            <a:endParaRPr lang="en-IN"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0393590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773" y="292587"/>
            <a:ext cx="3260829" cy="461665"/>
          </a:xfrm>
          <a:prstGeom prst="rect">
            <a:avLst/>
          </a:prstGeom>
        </p:spPr>
        <p:txBody>
          <a:bodyPr wrap="none">
            <a:spAutoFit/>
          </a:bodyPr>
          <a:lstStyle/>
          <a:p>
            <a:pPr marL="254635">
              <a:spcBef>
                <a:spcPts val="240"/>
              </a:spcBef>
              <a:spcAft>
                <a:spcPts val="0"/>
              </a:spcAft>
            </a:pPr>
            <a:r>
              <a:rPr lang="en-US" sz="2400" b="1" dirty="0">
                <a:latin typeface="Times New Roman" panose="02020603050405020304" pitchFamily="18" charset="0"/>
                <a:ea typeface="Times New Roman" panose="02020603050405020304" pitchFamily="18" charset="0"/>
              </a:rPr>
              <a:t>Add</a:t>
            </a:r>
            <a:r>
              <a:rPr lang="en-US" sz="2400" b="1" spc="-10" dirty="0">
                <a:latin typeface="Times New Roman" panose="02020603050405020304" pitchFamily="18" charset="0"/>
                <a:ea typeface="Times New Roman" panose="02020603050405020304" pitchFamily="18" charset="0"/>
              </a:rPr>
              <a:t> </a:t>
            </a:r>
            <a:r>
              <a:rPr lang="en-US" sz="2400" b="1" dirty="0">
                <a:latin typeface="Times New Roman" panose="02020603050405020304" pitchFamily="18" charset="0"/>
                <a:ea typeface="Times New Roman" panose="02020603050405020304" pitchFamily="18" charset="0"/>
              </a:rPr>
              <a:t>Room</a:t>
            </a:r>
            <a:r>
              <a:rPr lang="en-US" sz="2400" b="1" spc="-20" dirty="0">
                <a:latin typeface="Times New Roman" panose="02020603050405020304" pitchFamily="18" charset="0"/>
                <a:ea typeface="Times New Roman" panose="02020603050405020304" pitchFamily="18" charset="0"/>
              </a:rPr>
              <a:t> </a:t>
            </a:r>
            <a:r>
              <a:rPr lang="en-US" sz="2400" b="1" dirty="0" smtClean="0">
                <a:latin typeface="Times New Roman" panose="02020603050405020304" pitchFamily="18" charset="0"/>
                <a:ea typeface="Times New Roman" panose="02020603050405020304" pitchFamily="18" charset="0"/>
              </a:rPr>
              <a:t>Category:</a:t>
            </a:r>
            <a:endParaRPr lang="en-IN" sz="2400" dirty="0">
              <a:effectLst/>
              <a:latin typeface="Times New Roman" panose="02020603050405020304" pitchFamily="18" charset="0"/>
              <a:ea typeface="Times New Roman" panose="02020603050405020304" pitchFamily="18" charset="0"/>
            </a:endParaRPr>
          </a:p>
        </p:txBody>
      </p:sp>
      <p:pic>
        <p:nvPicPr>
          <p:cNvPr id="5" name="image30.png"/>
          <p:cNvPicPr/>
          <p:nvPr/>
        </p:nvPicPr>
        <p:blipFill>
          <a:blip r:embed="rId2" cstate="print"/>
          <a:stretch>
            <a:fillRect/>
          </a:stretch>
        </p:blipFill>
        <p:spPr>
          <a:xfrm>
            <a:off x="176464" y="754252"/>
            <a:ext cx="11887200" cy="5935306"/>
          </a:xfrm>
          <a:prstGeom prst="rect">
            <a:avLst/>
          </a:prstGeom>
        </p:spPr>
      </p:pic>
    </p:spTree>
    <p:extLst>
      <p:ext uri="{BB962C8B-B14F-4D97-AF65-F5344CB8AC3E}">
        <p14:creationId xmlns:p14="http://schemas.microsoft.com/office/powerpoint/2010/main" val="1678108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31.jpeg"/>
          <p:cNvPicPr/>
          <p:nvPr/>
        </p:nvPicPr>
        <p:blipFill>
          <a:blip r:embed="rId2" cstate="print"/>
          <a:stretch>
            <a:fillRect/>
          </a:stretch>
        </p:blipFill>
        <p:spPr>
          <a:xfrm>
            <a:off x="256675" y="994611"/>
            <a:ext cx="11774904" cy="5662862"/>
          </a:xfrm>
          <a:prstGeom prst="rect">
            <a:avLst/>
          </a:prstGeom>
        </p:spPr>
      </p:pic>
      <p:sp>
        <p:nvSpPr>
          <p:cNvPr id="5" name="Rectangle 4"/>
          <p:cNvSpPr/>
          <p:nvPr/>
        </p:nvSpPr>
        <p:spPr>
          <a:xfrm>
            <a:off x="0" y="164250"/>
            <a:ext cx="3207288" cy="461665"/>
          </a:xfrm>
          <a:prstGeom prst="rect">
            <a:avLst/>
          </a:prstGeom>
        </p:spPr>
        <p:txBody>
          <a:bodyPr wrap="none">
            <a:spAutoFit/>
          </a:bodyPr>
          <a:lstStyle/>
          <a:p>
            <a:pPr marL="254635">
              <a:spcBef>
                <a:spcPts val="310"/>
              </a:spcBef>
              <a:spcAft>
                <a:spcPts val="0"/>
              </a:spcAft>
            </a:pPr>
            <a:r>
              <a:rPr lang="en-US" sz="2400" b="1" dirty="0">
                <a:latin typeface="Times New Roman" panose="02020603050405020304" pitchFamily="18" charset="0"/>
                <a:ea typeface="Times New Roman" panose="02020603050405020304" pitchFamily="18" charset="0"/>
              </a:rPr>
              <a:t>Room</a:t>
            </a:r>
            <a:r>
              <a:rPr lang="en-US" sz="2400" b="1" spc="-30" dirty="0">
                <a:latin typeface="Times New Roman" panose="02020603050405020304" pitchFamily="18" charset="0"/>
                <a:ea typeface="Times New Roman" panose="02020603050405020304" pitchFamily="18" charset="0"/>
              </a:rPr>
              <a:t> </a:t>
            </a:r>
            <a:r>
              <a:rPr lang="en-US" sz="2400" b="1" dirty="0">
                <a:latin typeface="Times New Roman" panose="02020603050405020304" pitchFamily="18" charset="0"/>
                <a:ea typeface="Times New Roman" panose="02020603050405020304" pitchFamily="18" charset="0"/>
              </a:rPr>
              <a:t>Category</a:t>
            </a:r>
            <a:r>
              <a:rPr lang="en-US" sz="2400" b="1" spc="-5" dirty="0">
                <a:latin typeface="Times New Roman" panose="02020603050405020304" pitchFamily="18" charset="0"/>
                <a:ea typeface="Times New Roman" panose="02020603050405020304" pitchFamily="18" charset="0"/>
              </a:rPr>
              <a:t> </a:t>
            </a:r>
            <a:r>
              <a:rPr lang="en-US" sz="2400" b="1" dirty="0" smtClean="0">
                <a:latin typeface="Times New Roman" panose="02020603050405020304" pitchFamily="18" charset="0"/>
                <a:ea typeface="Times New Roman" panose="02020603050405020304" pitchFamily="18" charset="0"/>
              </a:rPr>
              <a:t>List:</a:t>
            </a:r>
            <a:endParaRPr lang="en-IN"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618387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44460"/>
            <a:ext cx="2226250" cy="461665"/>
          </a:xfrm>
          <a:prstGeom prst="rect">
            <a:avLst/>
          </a:prstGeom>
        </p:spPr>
        <p:txBody>
          <a:bodyPr wrap="none">
            <a:spAutoFit/>
          </a:bodyPr>
          <a:lstStyle/>
          <a:p>
            <a:pPr marL="304800">
              <a:spcBef>
                <a:spcPts val="225"/>
              </a:spcBef>
              <a:spcAft>
                <a:spcPts val="0"/>
              </a:spcAft>
            </a:pPr>
            <a:r>
              <a:rPr lang="en-US" sz="2400" b="1" dirty="0">
                <a:latin typeface="Times New Roman" panose="02020603050405020304" pitchFamily="18" charset="0"/>
                <a:ea typeface="Times New Roman" panose="02020603050405020304" pitchFamily="18" charset="0"/>
              </a:rPr>
              <a:t>Add</a:t>
            </a:r>
            <a:r>
              <a:rPr lang="en-US" sz="2400" b="1" spc="-5" dirty="0">
                <a:latin typeface="Times New Roman" panose="02020603050405020304" pitchFamily="18" charset="0"/>
                <a:ea typeface="Times New Roman" panose="02020603050405020304" pitchFamily="18" charset="0"/>
              </a:rPr>
              <a:t> </a:t>
            </a:r>
            <a:r>
              <a:rPr lang="en-US" sz="2400" b="1" dirty="0" smtClean="0">
                <a:latin typeface="Times New Roman" panose="02020603050405020304" pitchFamily="18" charset="0"/>
                <a:ea typeface="Times New Roman" panose="02020603050405020304" pitchFamily="18" charset="0"/>
              </a:rPr>
              <a:t>Facility:</a:t>
            </a:r>
            <a:endParaRPr lang="en-IN" sz="2400" dirty="0">
              <a:effectLst/>
              <a:latin typeface="Times New Roman" panose="02020603050405020304" pitchFamily="18" charset="0"/>
              <a:ea typeface="Times New Roman" panose="02020603050405020304" pitchFamily="18" charset="0"/>
            </a:endParaRPr>
          </a:p>
        </p:txBody>
      </p:sp>
      <p:pic>
        <p:nvPicPr>
          <p:cNvPr id="5" name="image32.png"/>
          <p:cNvPicPr/>
          <p:nvPr/>
        </p:nvPicPr>
        <p:blipFill>
          <a:blip r:embed="rId2" cstate="print"/>
          <a:stretch>
            <a:fillRect/>
          </a:stretch>
        </p:blipFill>
        <p:spPr>
          <a:xfrm>
            <a:off x="144379" y="946484"/>
            <a:ext cx="11839074" cy="5678905"/>
          </a:xfrm>
          <a:prstGeom prst="rect">
            <a:avLst/>
          </a:prstGeom>
        </p:spPr>
      </p:pic>
    </p:spTree>
    <p:extLst>
      <p:ext uri="{BB962C8B-B14F-4D97-AF65-F5344CB8AC3E}">
        <p14:creationId xmlns:p14="http://schemas.microsoft.com/office/powerpoint/2010/main" val="8075930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0005" y="292586"/>
            <a:ext cx="2019464" cy="461665"/>
          </a:xfrm>
          <a:prstGeom prst="rect">
            <a:avLst/>
          </a:prstGeom>
        </p:spPr>
        <p:txBody>
          <a:bodyPr wrap="none">
            <a:spAutoFit/>
          </a:bodyPr>
          <a:lstStyle/>
          <a:p>
            <a:pPr marL="254635">
              <a:spcBef>
                <a:spcPts val="215"/>
              </a:spcBef>
              <a:spcAft>
                <a:spcPts val="0"/>
              </a:spcAft>
            </a:pPr>
            <a:r>
              <a:rPr lang="en-US" sz="2400" b="1" dirty="0">
                <a:latin typeface="Times New Roman" panose="02020603050405020304" pitchFamily="18" charset="0"/>
                <a:ea typeface="Times New Roman" panose="02020603050405020304" pitchFamily="18" charset="0"/>
              </a:rPr>
              <a:t>Facility</a:t>
            </a:r>
            <a:r>
              <a:rPr lang="en-US" sz="2400" b="1" spc="-10" dirty="0">
                <a:latin typeface="Times New Roman" panose="02020603050405020304" pitchFamily="18" charset="0"/>
                <a:ea typeface="Times New Roman" panose="02020603050405020304" pitchFamily="18" charset="0"/>
              </a:rPr>
              <a:t> </a:t>
            </a:r>
            <a:r>
              <a:rPr lang="en-US" sz="2400" b="1" dirty="0">
                <a:latin typeface="Times New Roman" panose="02020603050405020304" pitchFamily="18" charset="0"/>
                <a:ea typeface="Times New Roman" panose="02020603050405020304" pitchFamily="18" charset="0"/>
              </a:rPr>
              <a:t>List</a:t>
            </a:r>
            <a:endParaRPr lang="en-IN" sz="2400" dirty="0">
              <a:effectLst/>
              <a:latin typeface="Times New Roman" panose="02020603050405020304" pitchFamily="18" charset="0"/>
              <a:ea typeface="Times New Roman" panose="02020603050405020304" pitchFamily="18" charset="0"/>
            </a:endParaRPr>
          </a:p>
        </p:txBody>
      </p:sp>
      <p:pic>
        <p:nvPicPr>
          <p:cNvPr id="5" name="image33.jpeg"/>
          <p:cNvPicPr/>
          <p:nvPr/>
        </p:nvPicPr>
        <p:blipFill>
          <a:blip r:embed="rId2" cstate="print"/>
          <a:stretch>
            <a:fillRect/>
          </a:stretch>
        </p:blipFill>
        <p:spPr>
          <a:xfrm>
            <a:off x="176463" y="946484"/>
            <a:ext cx="11839073" cy="5710990"/>
          </a:xfrm>
          <a:prstGeom prst="rect">
            <a:avLst/>
          </a:prstGeom>
        </p:spPr>
      </p:pic>
    </p:spTree>
    <p:extLst>
      <p:ext uri="{BB962C8B-B14F-4D97-AF65-F5344CB8AC3E}">
        <p14:creationId xmlns:p14="http://schemas.microsoft.com/office/powerpoint/2010/main" val="9943401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2774" y="196334"/>
            <a:ext cx="2125262" cy="461665"/>
          </a:xfrm>
          <a:prstGeom prst="rect">
            <a:avLst/>
          </a:prstGeom>
        </p:spPr>
        <p:txBody>
          <a:bodyPr wrap="none">
            <a:spAutoFit/>
          </a:bodyPr>
          <a:lstStyle/>
          <a:p>
            <a:pPr marL="254635">
              <a:spcBef>
                <a:spcPts val="310"/>
              </a:spcBef>
              <a:spcAft>
                <a:spcPts val="0"/>
              </a:spcAft>
            </a:pPr>
            <a:r>
              <a:rPr lang="en-US" sz="2400" b="1" dirty="0">
                <a:latin typeface="Times New Roman" panose="02020603050405020304" pitchFamily="18" charset="0"/>
                <a:ea typeface="Times New Roman" panose="02020603050405020304" pitchFamily="18" charset="0"/>
              </a:rPr>
              <a:t>Enquiry</a:t>
            </a:r>
            <a:r>
              <a:rPr lang="en-US" sz="2400" b="1" spc="-10" dirty="0">
                <a:latin typeface="Times New Roman" panose="02020603050405020304" pitchFamily="18" charset="0"/>
                <a:ea typeface="Times New Roman" panose="02020603050405020304" pitchFamily="18" charset="0"/>
              </a:rPr>
              <a:t> </a:t>
            </a:r>
            <a:r>
              <a:rPr lang="en-US" sz="2400" b="1" dirty="0">
                <a:latin typeface="Times New Roman" panose="02020603050405020304" pitchFamily="18" charset="0"/>
                <a:ea typeface="Times New Roman" panose="02020603050405020304" pitchFamily="18" charset="0"/>
              </a:rPr>
              <a:t>List</a:t>
            </a:r>
            <a:endParaRPr lang="en-IN" sz="2400" dirty="0">
              <a:effectLst/>
              <a:latin typeface="Times New Roman" panose="02020603050405020304" pitchFamily="18" charset="0"/>
              <a:ea typeface="Times New Roman" panose="02020603050405020304" pitchFamily="18" charset="0"/>
            </a:endParaRPr>
          </a:p>
        </p:txBody>
      </p:sp>
      <p:pic>
        <p:nvPicPr>
          <p:cNvPr id="5" name="image34.png"/>
          <p:cNvPicPr/>
          <p:nvPr/>
        </p:nvPicPr>
        <p:blipFill>
          <a:blip r:embed="rId2" cstate="print"/>
          <a:stretch>
            <a:fillRect/>
          </a:stretch>
        </p:blipFill>
        <p:spPr>
          <a:xfrm>
            <a:off x="142774" y="818146"/>
            <a:ext cx="11904847" cy="5887453"/>
          </a:xfrm>
          <a:prstGeom prst="rect">
            <a:avLst/>
          </a:prstGeom>
        </p:spPr>
      </p:pic>
    </p:spTree>
    <p:extLst>
      <p:ext uri="{BB962C8B-B14F-4D97-AF65-F5344CB8AC3E}">
        <p14:creationId xmlns:p14="http://schemas.microsoft.com/office/powerpoint/2010/main" val="28086230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9829" y="276544"/>
            <a:ext cx="1919436" cy="461665"/>
          </a:xfrm>
          <a:prstGeom prst="rect">
            <a:avLst/>
          </a:prstGeom>
        </p:spPr>
        <p:txBody>
          <a:bodyPr wrap="none">
            <a:spAutoFit/>
          </a:bodyPr>
          <a:lstStyle/>
          <a:p>
            <a:pPr marL="254635">
              <a:spcBef>
                <a:spcPts val="165"/>
              </a:spcBef>
              <a:spcAft>
                <a:spcPts val="0"/>
              </a:spcAft>
            </a:pPr>
            <a:r>
              <a:rPr lang="en-US" sz="2400" b="1" dirty="0">
                <a:latin typeface="Times New Roman" panose="02020603050405020304" pitchFamily="18" charset="0"/>
                <a:ea typeface="Times New Roman" panose="02020603050405020304" pitchFamily="18" charset="0"/>
              </a:rPr>
              <a:t>Add</a:t>
            </a:r>
            <a:r>
              <a:rPr lang="en-US" sz="2400" b="1" spc="-15" dirty="0">
                <a:latin typeface="Times New Roman" panose="02020603050405020304" pitchFamily="18" charset="0"/>
                <a:ea typeface="Times New Roman" panose="02020603050405020304" pitchFamily="18" charset="0"/>
              </a:rPr>
              <a:t> </a:t>
            </a:r>
            <a:r>
              <a:rPr lang="en-US" sz="2400" b="1" dirty="0">
                <a:latin typeface="Times New Roman" panose="02020603050405020304" pitchFamily="18" charset="0"/>
                <a:ea typeface="Times New Roman" panose="02020603050405020304" pitchFamily="18" charset="0"/>
              </a:rPr>
              <a:t>Offers</a:t>
            </a:r>
            <a:endParaRPr lang="en-IN" sz="2400" dirty="0">
              <a:effectLst/>
              <a:latin typeface="Times New Roman" panose="02020603050405020304" pitchFamily="18" charset="0"/>
              <a:ea typeface="Times New Roman" panose="02020603050405020304" pitchFamily="18" charset="0"/>
            </a:endParaRPr>
          </a:p>
        </p:txBody>
      </p:sp>
      <p:pic>
        <p:nvPicPr>
          <p:cNvPr id="5" name="image35.png"/>
          <p:cNvPicPr/>
          <p:nvPr/>
        </p:nvPicPr>
        <p:blipFill>
          <a:blip r:embed="rId2" cstate="print"/>
          <a:stretch>
            <a:fillRect/>
          </a:stretch>
        </p:blipFill>
        <p:spPr>
          <a:xfrm>
            <a:off x="139829" y="882316"/>
            <a:ext cx="11939876" cy="5759115"/>
          </a:xfrm>
          <a:prstGeom prst="rect">
            <a:avLst/>
          </a:prstGeom>
        </p:spPr>
      </p:pic>
    </p:spTree>
    <p:extLst>
      <p:ext uri="{BB962C8B-B14F-4D97-AF65-F5344CB8AC3E}">
        <p14:creationId xmlns:p14="http://schemas.microsoft.com/office/powerpoint/2010/main" val="1481064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155032" y="195713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4097" name="image3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640" y="1058779"/>
            <a:ext cx="11870902" cy="567890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286084" y="396982"/>
            <a:ext cx="17235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Offers List</a:t>
            </a:r>
            <a:endParaRPr kumimoji="0" lang="en-US" altLang="en-US"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72979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2187E71-F354-4022-A1A8-34A7FE507D25}"/>
              </a:ext>
            </a:extLst>
          </p:cNvPr>
          <p:cNvGrpSpPr/>
          <p:nvPr/>
        </p:nvGrpSpPr>
        <p:grpSpPr>
          <a:xfrm>
            <a:off x="139722" y="154418"/>
            <a:ext cx="6843247" cy="485248"/>
            <a:chOff x="0" y="545888"/>
            <a:chExt cx="7601830" cy="1005840"/>
          </a:xfrm>
          <a:solidFill>
            <a:schemeClr val="accent3">
              <a:lumMod val="60000"/>
              <a:lumOff val="40000"/>
            </a:schemeClr>
          </a:solidFill>
        </p:grpSpPr>
        <p:sp>
          <p:nvSpPr>
            <p:cNvPr id="5" name="Arrow: Chevron 17">
              <a:extLst>
                <a:ext uri="{FF2B5EF4-FFF2-40B4-BE49-F238E27FC236}">
                  <a16:creationId xmlns:a16="http://schemas.microsoft.com/office/drawing/2014/main" id="{5B558A55-DC5D-49F0-A4D0-F49F33EB583B}"/>
                </a:ext>
              </a:extLst>
            </p:cNvPr>
            <p:cNvSpPr/>
            <p:nvPr/>
          </p:nvSpPr>
          <p:spPr>
            <a:xfrm>
              <a:off x="6663477" y="545888"/>
              <a:ext cx="731520" cy="1005840"/>
            </a:xfrm>
            <a:prstGeom prst="chevron">
              <a:avLst>
                <a:gd name="adj" fmla="val 5673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6" name="Arrow: Pentagon 1">
              <a:extLst>
                <a:ext uri="{FF2B5EF4-FFF2-40B4-BE49-F238E27FC236}">
                  <a16:creationId xmlns:a16="http://schemas.microsoft.com/office/drawing/2014/main" id="{2B393331-5D4A-4961-AB58-3DE7220FAF94}"/>
                </a:ext>
              </a:extLst>
            </p:cNvPr>
            <p:cNvSpPr/>
            <p:nvPr/>
          </p:nvSpPr>
          <p:spPr>
            <a:xfrm>
              <a:off x="0" y="545888"/>
              <a:ext cx="6427177" cy="1005840"/>
            </a:xfrm>
            <a:prstGeom prst="homePlate">
              <a:avLst>
                <a:gd name="adj" fmla="val 409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4400" dirty="0">
                  <a:latin typeface="Cambria" pitchFamily="18" charset="0"/>
                  <a:ea typeface="Cambria" pitchFamily="18" charset="0"/>
                </a:rPr>
                <a:t>Technology Used </a:t>
              </a:r>
            </a:p>
          </p:txBody>
        </p:sp>
        <p:sp>
          <p:nvSpPr>
            <p:cNvPr id="7" name="Arrow: Chevron 18">
              <a:extLst>
                <a:ext uri="{FF2B5EF4-FFF2-40B4-BE49-F238E27FC236}">
                  <a16:creationId xmlns:a16="http://schemas.microsoft.com/office/drawing/2014/main" id="{B251CA05-7D56-47E6-9756-C119C1558F2E}"/>
                </a:ext>
              </a:extLst>
            </p:cNvPr>
            <p:cNvSpPr/>
            <p:nvPr/>
          </p:nvSpPr>
          <p:spPr>
            <a:xfrm>
              <a:off x="7053190" y="545888"/>
              <a:ext cx="548640" cy="1005840"/>
            </a:xfrm>
            <a:prstGeom prst="chevron">
              <a:avLst>
                <a:gd name="adj" fmla="val 7470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8" name="Arrow: Chevron 19">
              <a:extLst>
                <a:ext uri="{FF2B5EF4-FFF2-40B4-BE49-F238E27FC236}">
                  <a16:creationId xmlns:a16="http://schemas.microsoft.com/office/drawing/2014/main" id="{7D930977-3753-49D3-962C-D68A88D8CA65}"/>
                </a:ext>
              </a:extLst>
            </p:cNvPr>
            <p:cNvSpPr/>
            <p:nvPr/>
          </p:nvSpPr>
          <p:spPr>
            <a:xfrm>
              <a:off x="6083373" y="545888"/>
              <a:ext cx="914400" cy="1005840"/>
            </a:xfrm>
            <a:prstGeom prst="chevron">
              <a:avLst>
                <a:gd name="adj" fmla="val 4505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grpSp>
      <p:sp>
        <p:nvSpPr>
          <p:cNvPr id="9" name="Rectangle 8"/>
          <p:cNvSpPr/>
          <p:nvPr/>
        </p:nvSpPr>
        <p:spPr>
          <a:xfrm>
            <a:off x="139722" y="1076612"/>
            <a:ext cx="11667267" cy="5262979"/>
          </a:xfrm>
          <a:prstGeom prst="rect">
            <a:avLst/>
          </a:prstGeom>
        </p:spPr>
        <p:txBody>
          <a:bodyPr wrap="square">
            <a:spAutoFit/>
          </a:bodyPr>
          <a:lstStyle/>
          <a:p>
            <a:pPr algn="just"/>
            <a:r>
              <a:rPr lang="en-IN" sz="2400" dirty="0">
                <a:latin typeface="Cambria" pitchFamily="18" charset="0"/>
                <a:ea typeface="Cambria" pitchFamily="18" charset="0"/>
                <a:cs typeface="Times New Roman" panose="02020603050405020304" pitchFamily="18" charset="0"/>
              </a:rPr>
              <a:t>We used Java Spring-Boot as backend and React JS as Frontend in our Project.</a:t>
            </a:r>
          </a:p>
          <a:p>
            <a:pPr algn="just"/>
            <a:endParaRPr lang="en-IN" sz="2400" dirty="0">
              <a:latin typeface="Cambria" pitchFamily="18" charset="0"/>
              <a:ea typeface="Cambria" pitchFamily="18" charset="0"/>
              <a:cs typeface="Times New Roman" panose="02020603050405020304" pitchFamily="18" charset="0"/>
            </a:endParaRPr>
          </a:p>
          <a:p>
            <a:pPr algn="just">
              <a:buFont typeface="Wingdings" panose="05000000000000000000" pitchFamily="2" charset="2"/>
              <a:buChar char="v"/>
            </a:pPr>
            <a:r>
              <a:rPr lang="en-US" sz="2400" dirty="0">
                <a:solidFill>
                  <a:schemeClr val="tx2">
                    <a:lumMod val="40000"/>
                    <a:lumOff val="60000"/>
                  </a:schemeClr>
                </a:solidFill>
                <a:latin typeface="Cambria" pitchFamily="18" charset="0"/>
                <a:ea typeface="Cambria" pitchFamily="18" charset="0"/>
                <a:cs typeface="Times New Roman" panose="02020603050405020304" pitchFamily="18" charset="0"/>
              </a:rPr>
              <a:t> </a:t>
            </a:r>
            <a:r>
              <a:rPr lang="en-US" sz="2400" b="1" dirty="0">
                <a:solidFill>
                  <a:schemeClr val="tx2">
                    <a:lumMod val="40000"/>
                    <a:lumOff val="60000"/>
                  </a:schemeClr>
                </a:solidFill>
                <a:latin typeface="Cambria" pitchFamily="18" charset="0"/>
                <a:ea typeface="Cambria" pitchFamily="18" charset="0"/>
                <a:cs typeface="Times New Roman" panose="02020603050405020304" pitchFamily="18" charset="0"/>
              </a:rPr>
              <a:t>Spring-Boot :–</a:t>
            </a:r>
            <a:r>
              <a:rPr lang="en-US" sz="2400" dirty="0">
                <a:solidFill>
                  <a:schemeClr val="tx2">
                    <a:lumMod val="40000"/>
                    <a:lumOff val="60000"/>
                  </a:schemeClr>
                </a:solidFill>
                <a:latin typeface="Cambria" pitchFamily="18" charset="0"/>
                <a:ea typeface="Cambria" pitchFamily="18" charset="0"/>
                <a:cs typeface="Times New Roman" panose="02020603050405020304" pitchFamily="18" charset="0"/>
              </a:rPr>
              <a:t> </a:t>
            </a:r>
          </a:p>
          <a:p>
            <a:pPr marL="594360" lvl="2" indent="0" algn="just">
              <a:buNone/>
            </a:pPr>
            <a:r>
              <a:rPr lang="en-US" sz="2400" dirty="0">
                <a:solidFill>
                  <a:srgbClr val="202124"/>
                </a:solidFill>
                <a:latin typeface="Cambria" pitchFamily="18" charset="0"/>
                <a:ea typeface="Cambria" pitchFamily="18" charset="0"/>
                <a:cs typeface="Times New Roman" panose="02020603050405020304" pitchFamily="18" charset="0"/>
              </a:rPr>
              <a:t>	</a:t>
            </a:r>
            <a:r>
              <a:rPr lang="en-US" sz="2400" dirty="0">
                <a:latin typeface="Cambria" pitchFamily="18" charset="0"/>
                <a:ea typeface="Cambria" pitchFamily="18" charset="0"/>
                <a:cs typeface="Times New Roman" panose="02020603050405020304" pitchFamily="18" charset="0"/>
              </a:rPr>
              <a:t>The main goal of the </a:t>
            </a:r>
            <a:r>
              <a:rPr lang="en-US" sz="2400" b="1" dirty="0">
                <a:latin typeface="Cambria" pitchFamily="18" charset="0"/>
                <a:ea typeface="Cambria" pitchFamily="18" charset="0"/>
                <a:cs typeface="Times New Roman" panose="02020603050405020304" pitchFamily="18" charset="0"/>
              </a:rPr>
              <a:t>Spring Boot</a:t>
            </a:r>
            <a:r>
              <a:rPr lang="en-US" sz="2400" dirty="0">
                <a:latin typeface="Cambria" pitchFamily="18" charset="0"/>
                <a:ea typeface="Cambria" pitchFamily="18" charset="0"/>
                <a:cs typeface="Times New Roman" panose="02020603050405020304" pitchFamily="18" charset="0"/>
              </a:rPr>
              <a:t> framework is to reduce overall development time and increase efficiency</a:t>
            </a:r>
            <a:r>
              <a:rPr lang="en-US" sz="2400" dirty="0">
                <a:solidFill>
                  <a:srgbClr val="202124"/>
                </a:solidFill>
                <a:latin typeface="Cambria" pitchFamily="18" charset="0"/>
                <a:ea typeface="Cambria" pitchFamily="18" charset="0"/>
                <a:cs typeface="Times New Roman" panose="02020603050405020304" pitchFamily="18" charset="0"/>
              </a:rPr>
              <a:t>.</a:t>
            </a:r>
            <a:r>
              <a:rPr lang="en-US" sz="2400" dirty="0">
                <a:solidFill>
                  <a:schemeClr val="bg1"/>
                </a:solidFill>
                <a:latin typeface="Cambria" pitchFamily="18" charset="0"/>
                <a:ea typeface="Cambria" pitchFamily="18" charset="0"/>
              </a:rPr>
              <a:t> </a:t>
            </a:r>
            <a:r>
              <a:rPr lang="en-US" sz="2400" dirty="0">
                <a:latin typeface="Cambria" pitchFamily="18" charset="0"/>
                <a:ea typeface="Cambria" pitchFamily="18" charset="0"/>
              </a:rPr>
              <a:t>React has become the first choice for frontend because it gives developers the ability to work with a virtual browser (more friendly than the real browser). Also, a JavaScript developer can become a productive developer in a few hours because there is a small API to learn, a few functions, and how to use them…</a:t>
            </a:r>
          </a:p>
          <a:p>
            <a:pPr marL="594360" lvl="2" indent="0" algn="just">
              <a:buNone/>
            </a:pPr>
            <a:endParaRPr lang="en-US" sz="2400" dirty="0">
              <a:solidFill>
                <a:srgbClr val="202124"/>
              </a:solidFill>
              <a:latin typeface="Cambria" pitchFamily="18" charset="0"/>
              <a:ea typeface="Cambria" pitchFamily="18" charset="0"/>
              <a:cs typeface="Times New Roman" panose="02020603050405020304" pitchFamily="18" charset="0"/>
            </a:endParaRPr>
          </a:p>
          <a:p>
            <a:pPr algn="just">
              <a:buFont typeface="Wingdings" panose="05000000000000000000" pitchFamily="2" charset="2"/>
              <a:buChar char="v"/>
            </a:pPr>
            <a:r>
              <a:rPr lang="en-US" sz="2400" dirty="0">
                <a:solidFill>
                  <a:schemeClr val="tx2">
                    <a:lumMod val="40000"/>
                    <a:lumOff val="60000"/>
                  </a:schemeClr>
                </a:solidFill>
                <a:latin typeface="Cambria" pitchFamily="18" charset="0"/>
                <a:ea typeface="Cambria" pitchFamily="18" charset="0"/>
                <a:cs typeface="Times New Roman" panose="02020603050405020304" pitchFamily="18" charset="0"/>
              </a:rPr>
              <a:t> </a:t>
            </a:r>
            <a:r>
              <a:rPr lang="en-US" sz="2400" b="1" dirty="0">
                <a:solidFill>
                  <a:schemeClr val="tx2">
                    <a:lumMod val="40000"/>
                    <a:lumOff val="60000"/>
                  </a:schemeClr>
                </a:solidFill>
                <a:latin typeface="Cambria" pitchFamily="18" charset="0"/>
                <a:ea typeface="Cambria" pitchFamily="18" charset="0"/>
                <a:cs typeface="Times New Roman" panose="02020603050405020304" pitchFamily="18" charset="0"/>
              </a:rPr>
              <a:t>React</a:t>
            </a:r>
            <a:r>
              <a:rPr lang="en-US" sz="2400" dirty="0">
                <a:solidFill>
                  <a:schemeClr val="tx2">
                    <a:lumMod val="40000"/>
                    <a:lumOff val="60000"/>
                  </a:schemeClr>
                </a:solidFill>
                <a:latin typeface="Cambria" pitchFamily="18" charset="0"/>
                <a:ea typeface="Cambria" pitchFamily="18" charset="0"/>
                <a:cs typeface="Times New Roman" panose="02020603050405020304" pitchFamily="18" charset="0"/>
              </a:rPr>
              <a:t> </a:t>
            </a:r>
            <a:r>
              <a:rPr lang="en-US" sz="2400" b="1" dirty="0">
                <a:solidFill>
                  <a:schemeClr val="tx2">
                    <a:lumMod val="40000"/>
                    <a:lumOff val="60000"/>
                  </a:schemeClr>
                </a:solidFill>
                <a:latin typeface="Cambria" pitchFamily="18" charset="0"/>
                <a:ea typeface="Cambria" pitchFamily="18" charset="0"/>
                <a:cs typeface="Times New Roman" panose="02020603050405020304" pitchFamily="18" charset="0"/>
              </a:rPr>
              <a:t>:–</a:t>
            </a:r>
            <a:r>
              <a:rPr lang="en-US" sz="2400" dirty="0">
                <a:solidFill>
                  <a:schemeClr val="tx2">
                    <a:lumMod val="40000"/>
                    <a:lumOff val="60000"/>
                  </a:schemeClr>
                </a:solidFill>
                <a:latin typeface="Cambria" pitchFamily="18" charset="0"/>
                <a:ea typeface="Cambria" pitchFamily="18" charset="0"/>
                <a:cs typeface="Times New Roman" panose="02020603050405020304" pitchFamily="18" charset="0"/>
              </a:rPr>
              <a:t> </a:t>
            </a:r>
          </a:p>
          <a:p>
            <a:r>
              <a:rPr lang="en-US" sz="2400" b="1" dirty="0">
                <a:solidFill>
                  <a:srgbClr val="202124"/>
                </a:solidFill>
                <a:latin typeface="Cambria" pitchFamily="18" charset="0"/>
                <a:ea typeface="Cambria" pitchFamily="18" charset="0"/>
                <a:cs typeface="Times New Roman" panose="02020603050405020304" pitchFamily="18" charset="0"/>
              </a:rPr>
              <a:t>	</a:t>
            </a:r>
            <a:r>
              <a:rPr lang="en-US" sz="2400" b="1" dirty="0">
                <a:latin typeface="Cambria" pitchFamily="18" charset="0"/>
                <a:ea typeface="Cambria" pitchFamily="18" charset="0"/>
                <a:cs typeface="Times New Roman" panose="02020603050405020304" pitchFamily="18" charset="0"/>
              </a:rPr>
              <a:t>React</a:t>
            </a:r>
            <a:r>
              <a:rPr lang="en-US" sz="2400" dirty="0">
                <a:latin typeface="Cambria" pitchFamily="18" charset="0"/>
                <a:ea typeface="Cambria" pitchFamily="18" charset="0"/>
                <a:cs typeface="Times New Roman" panose="02020603050405020304" pitchFamily="18" charset="0"/>
              </a:rPr>
              <a:t> allows developers to create large web applications that can change data, without reloading the page. The main purpose of </a:t>
            </a:r>
            <a:r>
              <a:rPr lang="en-US" sz="2400" b="1" dirty="0">
                <a:latin typeface="Cambria" pitchFamily="18" charset="0"/>
                <a:ea typeface="Cambria" pitchFamily="18" charset="0"/>
                <a:cs typeface="Times New Roman" panose="02020603050405020304" pitchFamily="18" charset="0"/>
              </a:rPr>
              <a:t>React</a:t>
            </a:r>
            <a:r>
              <a:rPr lang="en-US" sz="2400" dirty="0">
                <a:latin typeface="Cambria" pitchFamily="18" charset="0"/>
                <a:ea typeface="Cambria" pitchFamily="18" charset="0"/>
                <a:cs typeface="Times New Roman" panose="02020603050405020304" pitchFamily="18" charset="0"/>
              </a:rPr>
              <a:t> is to be fast, scalable, and simple.</a:t>
            </a:r>
            <a:r>
              <a:rPr lang="en-US" sz="2400" dirty="0">
                <a:latin typeface="Cambria" pitchFamily="18" charset="0"/>
                <a:ea typeface="Cambria" pitchFamily="18" charset="0"/>
              </a:rPr>
              <a:t> Spring </a:t>
            </a:r>
            <a:endParaRPr lang="en-IN" dirty="0">
              <a:latin typeface="Cambria" pitchFamily="18" charset="0"/>
              <a:ea typeface="Cambria" pitchFamily="18" charset="0"/>
            </a:endParaRPr>
          </a:p>
        </p:txBody>
      </p:sp>
    </p:spTree>
    <p:extLst>
      <p:ext uri="{BB962C8B-B14F-4D97-AF65-F5344CB8AC3E}">
        <p14:creationId xmlns:p14="http://schemas.microsoft.com/office/powerpoint/2010/main" val="191877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Rectangle 4"/>
          <p:cNvSpPr>
            <a:spLocks noChangeArrowheads="1"/>
          </p:cNvSpPr>
          <p:nvPr/>
        </p:nvSpPr>
        <p:spPr bwMode="auto">
          <a:xfrm>
            <a:off x="1074420" y="9256395"/>
            <a:ext cx="5942965" cy="6350"/>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IN"/>
          </a:p>
        </p:txBody>
      </p:sp>
      <p:sp>
        <p:nvSpPr>
          <p:cNvPr id="6" name="Rectangle 3"/>
          <p:cNvSpPr>
            <a:spLocks noChangeArrowheads="1"/>
          </p:cNvSpPr>
          <p:nvPr/>
        </p:nvSpPr>
        <p:spPr bwMode="auto">
          <a:xfrm>
            <a:off x="254000" y="494656"/>
            <a:ext cx="282000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Search By User Id</a:t>
            </a:r>
            <a:endParaRPr kumimoji="0" lang="en-US" altLang="en-US" sz="2400" b="0" i="0" u="none" strike="noStrike" cap="none" normalizeH="0" baseline="0" dirty="0" smtClean="0">
              <a:ln>
                <a:noFill/>
              </a:ln>
              <a:solidFill>
                <a:schemeClr val="tx1"/>
              </a:solidFill>
              <a:effectLst/>
              <a:latin typeface="Arial" panose="020B0604020202020204" pitchFamily="34" charset="0"/>
            </a:endParaRPr>
          </a:p>
        </p:txBody>
      </p:sp>
      <p:pic>
        <p:nvPicPr>
          <p:cNvPr id="7" name="image37.jpeg"/>
          <p:cNvPicPr/>
          <p:nvPr/>
        </p:nvPicPr>
        <p:blipFill>
          <a:blip r:embed="rId2" cstate="print"/>
          <a:stretch>
            <a:fillRect/>
          </a:stretch>
        </p:blipFill>
        <p:spPr>
          <a:xfrm>
            <a:off x="128337" y="993778"/>
            <a:ext cx="11871157" cy="5727864"/>
          </a:xfrm>
          <a:prstGeom prst="rect">
            <a:avLst/>
          </a:prstGeom>
        </p:spPr>
      </p:pic>
    </p:spTree>
    <p:extLst>
      <p:ext uri="{BB962C8B-B14F-4D97-AF65-F5344CB8AC3E}">
        <p14:creationId xmlns:p14="http://schemas.microsoft.com/office/powerpoint/2010/main" val="22079665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Rectangle 4"/>
          <p:cNvSpPr>
            <a:spLocks noChangeArrowheads="1"/>
          </p:cNvSpPr>
          <p:nvPr/>
        </p:nvSpPr>
        <p:spPr bwMode="auto">
          <a:xfrm>
            <a:off x="1074420" y="9256395"/>
            <a:ext cx="5942965" cy="6350"/>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IN"/>
          </a:p>
        </p:txBody>
      </p:sp>
      <p:sp>
        <p:nvSpPr>
          <p:cNvPr id="6" name="Rectangle 3"/>
          <p:cNvSpPr>
            <a:spLocks noChangeArrowheads="1"/>
          </p:cNvSpPr>
          <p:nvPr/>
        </p:nvSpPr>
        <p:spPr bwMode="auto">
          <a:xfrm>
            <a:off x="254000" y="499418"/>
            <a:ext cx="181011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Contact Us</a:t>
            </a:r>
            <a:endParaRPr kumimoji="0" lang="en-US" altLang="en-US" sz="2400" b="0" i="0" u="none" strike="noStrike" cap="none" normalizeH="0" baseline="0" dirty="0" smtClean="0">
              <a:ln>
                <a:noFill/>
              </a:ln>
              <a:solidFill>
                <a:schemeClr val="tx1"/>
              </a:solidFill>
              <a:effectLst/>
              <a:latin typeface="Arial" panose="020B0604020202020204" pitchFamily="34" charset="0"/>
            </a:endParaRPr>
          </a:p>
        </p:txBody>
      </p:sp>
      <p:pic>
        <p:nvPicPr>
          <p:cNvPr id="7" name="image40.png"/>
          <p:cNvPicPr/>
          <p:nvPr/>
        </p:nvPicPr>
        <p:blipFill>
          <a:blip r:embed="rId2" cstate="print"/>
          <a:stretch>
            <a:fillRect/>
          </a:stretch>
        </p:blipFill>
        <p:spPr>
          <a:xfrm>
            <a:off x="128337" y="1171075"/>
            <a:ext cx="11935326" cy="5358062"/>
          </a:xfrm>
          <a:prstGeom prst="rect">
            <a:avLst/>
          </a:prstGeom>
        </p:spPr>
      </p:pic>
    </p:spTree>
    <p:extLst>
      <p:ext uri="{BB962C8B-B14F-4D97-AF65-F5344CB8AC3E}">
        <p14:creationId xmlns:p14="http://schemas.microsoft.com/office/powerpoint/2010/main" val="32541773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45617" y="565609"/>
            <a:ext cx="8776354" cy="861774"/>
          </a:xfrm>
          <a:prstGeom prst="rect">
            <a:avLst/>
          </a:prstGeom>
          <a:noFill/>
        </p:spPr>
        <p:txBody>
          <a:bodyPr wrap="square" rtlCol="0">
            <a:spAutoFit/>
          </a:bodyPr>
          <a:lstStyle/>
          <a:p>
            <a:r>
              <a:rPr lang="en-IN" sz="3200" dirty="0" smtClean="0">
                <a:solidFill>
                  <a:srgbClr val="FF0000"/>
                </a:solidFill>
                <a:latin typeface="Arial" panose="020B0604020202020204" pitchFamily="34" charset="0"/>
                <a:cs typeface="Arial" panose="020B0604020202020204" pitchFamily="34" charset="0"/>
              </a:rPr>
              <a:t>Git lab </a:t>
            </a:r>
            <a:r>
              <a:rPr lang="en-IN" sz="3200" dirty="0">
                <a:solidFill>
                  <a:srgbClr val="FF0000"/>
                </a:solidFill>
                <a:latin typeface="Arial" panose="020B0604020202020204" pitchFamily="34" charset="0"/>
                <a:cs typeface="Arial" panose="020B0604020202020204" pitchFamily="34" charset="0"/>
              </a:rPr>
              <a:t>Link </a:t>
            </a:r>
            <a:r>
              <a:rPr lang="en-IN" sz="3200" dirty="0">
                <a:latin typeface="Arial" panose="020B0604020202020204" pitchFamily="34" charset="0"/>
                <a:cs typeface="Arial" panose="020B0604020202020204" pitchFamily="34" charset="0"/>
              </a:rPr>
              <a:t>: https://gitlab.com/cdac_g24</a:t>
            </a:r>
          </a:p>
          <a:p>
            <a:endParaRPr lang="en-IN" dirty="0"/>
          </a:p>
        </p:txBody>
      </p:sp>
    </p:spTree>
    <p:extLst>
      <p:ext uri="{BB962C8B-B14F-4D97-AF65-F5344CB8AC3E}">
        <p14:creationId xmlns:p14="http://schemas.microsoft.com/office/powerpoint/2010/main" val="17561249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685800"/>
            <a:ext cx="12192000" cy="1200329"/>
          </a:xfrm>
          <a:prstGeom prst="rect">
            <a:avLst/>
          </a:prstGeom>
          <a:noFill/>
        </p:spPr>
        <p:txBody>
          <a:bodyPr wrap="square" rtlCol="0">
            <a:spAutoFit/>
          </a:bodyPr>
          <a:lstStyle/>
          <a:p>
            <a:pPr algn="ctr"/>
            <a:r>
              <a:rPr lang="en-US" sz="7200" dirty="0" smtClean="0">
                <a:latin typeface="Algerian" panose="04020705040A02060702" pitchFamily="82" charset="0"/>
              </a:rPr>
              <a:t>Thanks</a:t>
            </a:r>
            <a:endParaRPr lang="en-IN" sz="7200" dirty="0">
              <a:latin typeface="Algerian" panose="04020705040A02060702" pitchFamily="82" charset="0"/>
            </a:endParaRPr>
          </a:p>
        </p:txBody>
      </p:sp>
    </p:spTree>
    <p:extLst>
      <p:ext uri="{BB962C8B-B14F-4D97-AF65-F5344CB8AC3E}">
        <p14:creationId xmlns:p14="http://schemas.microsoft.com/office/powerpoint/2010/main" val="1824532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3811" y="1716505"/>
            <a:ext cx="7475621" cy="4892842"/>
          </a:xfrm>
          <a:prstGeom prst="rect">
            <a:avLst/>
          </a:prstGeom>
        </p:spPr>
      </p:pic>
      <p:grpSp>
        <p:nvGrpSpPr>
          <p:cNvPr id="6" name="Group 5">
            <a:extLst>
              <a:ext uri="{FF2B5EF4-FFF2-40B4-BE49-F238E27FC236}">
                <a16:creationId xmlns:a16="http://schemas.microsoft.com/office/drawing/2014/main" id="{2EDD862E-7804-4195-8C5A-0CEF09941158}"/>
              </a:ext>
            </a:extLst>
          </p:cNvPr>
          <p:cNvGrpSpPr/>
          <p:nvPr/>
        </p:nvGrpSpPr>
        <p:grpSpPr>
          <a:xfrm>
            <a:off x="0" y="139792"/>
            <a:ext cx="8461829" cy="963294"/>
            <a:chOff x="0" y="545888"/>
            <a:chExt cx="7601830" cy="1005840"/>
          </a:xfrm>
          <a:solidFill>
            <a:srgbClr val="EE6CC1">
              <a:lumMod val="50000"/>
            </a:srgbClr>
          </a:solidFill>
        </p:grpSpPr>
        <p:sp>
          <p:nvSpPr>
            <p:cNvPr id="7" name="Arrow: Chevron 17">
              <a:extLst>
                <a:ext uri="{FF2B5EF4-FFF2-40B4-BE49-F238E27FC236}">
                  <a16:creationId xmlns:a16="http://schemas.microsoft.com/office/drawing/2014/main" id="{FFED5095-CBA9-4831-8D97-D52678734890}"/>
                </a:ext>
              </a:extLst>
            </p:cNvPr>
            <p:cNvSpPr/>
            <p:nvPr/>
          </p:nvSpPr>
          <p:spPr>
            <a:xfrm>
              <a:off x="6663477" y="545888"/>
              <a:ext cx="731520" cy="1005840"/>
            </a:xfrm>
            <a:prstGeom prst="chevron">
              <a:avLst>
                <a:gd name="adj" fmla="val 56731"/>
              </a:avLst>
            </a:prstGeom>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 name="Arrow: Pentagon 1">
              <a:extLst>
                <a:ext uri="{FF2B5EF4-FFF2-40B4-BE49-F238E27FC236}">
                  <a16:creationId xmlns:a16="http://schemas.microsoft.com/office/drawing/2014/main" id="{CC89345B-675A-44F7-BB03-50DBDE372349}"/>
                </a:ext>
              </a:extLst>
            </p:cNvPr>
            <p:cNvSpPr/>
            <p:nvPr/>
          </p:nvSpPr>
          <p:spPr>
            <a:xfrm>
              <a:off x="0" y="545888"/>
              <a:ext cx="6427177" cy="1005840"/>
            </a:xfrm>
            <a:prstGeom prst="homePlate">
              <a:avLst>
                <a:gd name="adj" fmla="val 40909"/>
              </a:avLst>
            </a:prstGeom>
            <a:ln/>
          </p:spPr>
          <p:style>
            <a:lnRef idx="1">
              <a:schemeClr val="accent5"/>
            </a:lnRef>
            <a:fillRef idx="2">
              <a:schemeClr val="accent5"/>
            </a:fillRef>
            <a:effectRef idx="1">
              <a:schemeClr val="accent5"/>
            </a:effectRef>
            <a:fontRef idx="minor">
              <a:schemeClr val="dk1"/>
            </a:fontRef>
          </p:style>
          <p:txBody>
            <a:bodyPr rtlCol="0" anchor="ctr"/>
            <a:lstStyle/>
            <a:p>
              <a:pPr lvl="0" algn="ctr">
                <a:defRPr/>
              </a:pPr>
              <a:r>
                <a:rPr lang="en-US" sz="3200" b="1" kern="0" dirty="0">
                  <a:solidFill>
                    <a:prstClr val="white"/>
                  </a:solidFill>
                  <a:latin typeface="Cambria" pitchFamily="18" charset="0"/>
                  <a:ea typeface="Cambria" pitchFamily="18" charset="0"/>
                </a:rPr>
                <a:t>Use Case </a:t>
              </a:r>
              <a:r>
                <a:rPr lang="en-US" sz="3200" b="1" kern="0" dirty="0" smtClean="0">
                  <a:solidFill>
                    <a:prstClr val="white"/>
                  </a:solidFill>
                  <a:latin typeface="Cambria" pitchFamily="18" charset="0"/>
                  <a:ea typeface="Cambria" pitchFamily="18" charset="0"/>
                </a:rPr>
                <a:t>diagram for Admin</a:t>
              </a:r>
              <a:endParaRPr lang="en-US" sz="3200" b="1" kern="0" dirty="0">
                <a:solidFill>
                  <a:prstClr val="white"/>
                </a:solidFill>
                <a:latin typeface="Cambria" pitchFamily="18" charset="0"/>
                <a:ea typeface="Cambria" pitchFamily="18" charset="0"/>
              </a:endParaRPr>
            </a:p>
          </p:txBody>
        </p:sp>
        <p:sp>
          <p:nvSpPr>
            <p:cNvPr id="9" name="Arrow: Chevron 18">
              <a:extLst>
                <a:ext uri="{FF2B5EF4-FFF2-40B4-BE49-F238E27FC236}">
                  <a16:creationId xmlns:a16="http://schemas.microsoft.com/office/drawing/2014/main" id="{1208EBD8-54D8-4165-9034-9A4ADB1B153F}"/>
                </a:ext>
              </a:extLst>
            </p:cNvPr>
            <p:cNvSpPr/>
            <p:nvPr/>
          </p:nvSpPr>
          <p:spPr>
            <a:xfrm>
              <a:off x="7053190" y="545888"/>
              <a:ext cx="548640" cy="1005840"/>
            </a:xfrm>
            <a:prstGeom prst="chevron">
              <a:avLst>
                <a:gd name="adj" fmla="val 74706"/>
              </a:avLst>
            </a:prstGeom>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0" name="Arrow: Chevron 19">
              <a:extLst>
                <a:ext uri="{FF2B5EF4-FFF2-40B4-BE49-F238E27FC236}">
                  <a16:creationId xmlns:a16="http://schemas.microsoft.com/office/drawing/2014/main" id="{60DF2D25-2D59-417A-A457-A7189A74BDFA}"/>
                </a:ext>
              </a:extLst>
            </p:cNvPr>
            <p:cNvSpPr/>
            <p:nvPr/>
          </p:nvSpPr>
          <p:spPr>
            <a:xfrm>
              <a:off x="6083373" y="545888"/>
              <a:ext cx="914400" cy="1005840"/>
            </a:xfrm>
            <a:prstGeom prst="chevron">
              <a:avLst>
                <a:gd name="adj" fmla="val 45057"/>
              </a:avLst>
            </a:prstGeom>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3987459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4320" y="1103086"/>
            <a:ext cx="5967509" cy="4848982"/>
          </a:xfrm>
          <a:prstGeom prst="rect">
            <a:avLst/>
          </a:prstGeom>
        </p:spPr>
      </p:pic>
      <p:grpSp>
        <p:nvGrpSpPr>
          <p:cNvPr id="5" name="Group 4">
            <a:extLst>
              <a:ext uri="{FF2B5EF4-FFF2-40B4-BE49-F238E27FC236}">
                <a16:creationId xmlns:a16="http://schemas.microsoft.com/office/drawing/2014/main" id="{2EDD862E-7804-4195-8C5A-0CEF09941158}"/>
              </a:ext>
            </a:extLst>
          </p:cNvPr>
          <p:cNvGrpSpPr/>
          <p:nvPr/>
        </p:nvGrpSpPr>
        <p:grpSpPr>
          <a:xfrm>
            <a:off x="0" y="139792"/>
            <a:ext cx="8461829" cy="963294"/>
            <a:chOff x="0" y="545888"/>
            <a:chExt cx="7601830" cy="1005840"/>
          </a:xfrm>
          <a:solidFill>
            <a:srgbClr val="EE6CC1">
              <a:lumMod val="50000"/>
            </a:srgbClr>
          </a:solidFill>
        </p:grpSpPr>
        <p:sp>
          <p:nvSpPr>
            <p:cNvPr id="6" name="Arrow: Chevron 17">
              <a:extLst>
                <a:ext uri="{FF2B5EF4-FFF2-40B4-BE49-F238E27FC236}">
                  <a16:creationId xmlns:a16="http://schemas.microsoft.com/office/drawing/2014/main" id="{FFED5095-CBA9-4831-8D97-D52678734890}"/>
                </a:ext>
              </a:extLst>
            </p:cNvPr>
            <p:cNvSpPr/>
            <p:nvPr/>
          </p:nvSpPr>
          <p:spPr>
            <a:xfrm>
              <a:off x="6663477" y="545888"/>
              <a:ext cx="731520" cy="1005840"/>
            </a:xfrm>
            <a:prstGeom prst="chevron">
              <a:avLst>
                <a:gd name="adj" fmla="val 56731"/>
              </a:avLst>
            </a:prstGeom>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 name="Arrow: Pentagon 1">
              <a:extLst>
                <a:ext uri="{FF2B5EF4-FFF2-40B4-BE49-F238E27FC236}">
                  <a16:creationId xmlns:a16="http://schemas.microsoft.com/office/drawing/2014/main" id="{CC89345B-675A-44F7-BB03-50DBDE372349}"/>
                </a:ext>
              </a:extLst>
            </p:cNvPr>
            <p:cNvSpPr/>
            <p:nvPr/>
          </p:nvSpPr>
          <p:spPr>
            <a:xfrm>
              <a:off x="0" y="545888"/>
              <a:ext cx="6427177" cy="1005840"/>
            </a:xfrm>
            <a:prstGeom prst="homePlate">
              <a:avLst>
                <a:gd name="adj" fmla="val 40909"/>
              </a:avLst>
            </a:prstGeom>
            <a:ln/>
          </p:spPr>
          <p:style>
            <a:lnRef idx="1">
              <a:schemeClr val="accent5"/>
            </a:lnRef>
            <a:fillRef idx="2">
              <a:schemeClr val="accent5"/>
            </a:fillRef>
            <a:effectRef idx="1">
              <a:schemeClr val="accent5"/>
            </a:effectRef>
            <a:fontRef idx="minor">
              <a:schemeClr val="dk1"/>
            </a:fontRef>
          </p:style>
          <p:txBody>
            <a:bodyPr rtlCol="0" anchor="ctr"/>
            <a:lstStyle/>
            <a:p>
              <a:pPr lvl="0" algn="ctr">
                <a:defRPr/>
              </a:pPr>
              <a:r>
                <a:rPr lang="en-US" sz="3200" b="1" kern="0" dirty="0">
                  <a:solidFill>
                    <a:prstClr val="white"/>
                  </a:solidFill>
                  <a:latin typeface="Cambria" pitchFamily="18" charset="0"/>
                  <a:ea typeface="Cambria" pitchFamily="18" charset="0"/>
                </a:rPr>
                <a:t>Use Case diagram </a:t>
              </a:r>
              <a:r>
                <a:rPr lang="en-US" sz="3200" b="1" kern="0" dirty="0" smtClean="0">
                  <a:solidFill>
                    <a:prstClr val="white"/>
                  </a:solidFill>
                  <a:latin typeface="Cambria" pitchFamily="18" charset="0"/>
                  <a:ea typeface="Cambria" pitchFamily="18" charset="0"/>
                </a:rPr>
                <a:t>for Customer</a:t>
              </a:r>
              <a:endParaRPr lang="en-US" sz="3200" b="1" kern="0" dirty="0">
                <a:solidFill>
                  <a:prstClr val="white"/>
                </a:solidFill>
                <a:latin typeface="Cambria" pitchFamily="18" charset="0"/>
                <a:ea typeface="Cambria" pitchFamily="18" charset="0"/>
              </a:endParaRPr>
            </a:p>
          </p:txBody>
        </p:sp>
        <p:sp>
          <p:nvSpPr>
            <p:cNvPr id="8" name="Arrow: Chevron 18">
              <a:extLst>
                <a:ext uri="{FF2B5EF4-FFF2-40B4-BE49-F238E27FC236}">
                  <a16:creationId xmlns:a16="http://schemas.microsoft.com/office/drawing/2014/main" id="{1208EBD8-54D8-4165-9034-9A4ADB1B153F}"/>
                </a:ext>
              </a:extLst>
            </p:cNvPr>
            <p:cNvSpPr/>
            <p:nvPr/>
          </p:nvSpPr>
          <p:spPr>
            <a:xfrm>
              <a:off x="7053190" y="545888"/>
              <a:ext cx="548640" cy="1005840"/>
            </a:xfrm>
            <a:prstGeom prst="chevron">
              <a:avLst>
                <a:gd name="adj" fmla="val 74706"/>
              </a:avLst>
            </a:prstGeom>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9" name="Arrow: Chevron 19">
              <a:extLst>
                <a:ext uri="{FF2B5EF4-FFF2-40B4-BE49-F238E27FC236}">
                  <a16:creationId xmlns:a16="http://schemas.microsoft.com/office/drawing/2014/main" id="{60DF2D25-2D59-417A-A457-A7189A74BDFA}"/>
                </a:ext>
              </a:extLst>
            </p:cNvPr>
            <p:cNvSpPr/>
            <p:nvPr/>
          </p:nvSpPr>
          <p:spPr>
            <a:xfrm>
              <a:off x="6083373" y="545888"/>
              <a:ext cx="914400" cy="1005840"/>
            </a:xfrm>
            <a:prstGeom prst="chevron">
              <a:avLst>
                <a:gd name="adj" fmla="val 45057"/>
              </a:avLst>
            </a:prstGeom>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130309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5" name="Arrow: Chevron 17">
              <a:extLst>
                <a:ext uri="{FF2B5EF4-FFF2-40B4-BE49-F238E27FC236}">
                  <a16:creationId xmlns:a16="http://schemas.microsoft.com/office/drawing/2014/main"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 name="Arrow: Pentagon 1">
              <a:extLst>
                <a:ext uri="{FF2B5EF4-FFF2-40B4-BE49-F238E27FC236}">
                  <a16:creationId xmlns:a16="http://schemas.microsoft.com/office/drawing/2014/main"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white"/>
                  </a:solidFill>
                  <a:latin typeface="Cambria" pitchFamily="18" charset="0"/>
                  <a:ea typeface="Cambria" pitchFamily="18" charset="0"/>
                </a:rPr>
                <a:t>Activity Diagram : Admin</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7" name="Arrow: Chevron 18">
              <a:extLst>
                <a:ext uri="{FF2B5EF4-FFF2-40B4-BE49-F238E27FC236}">
                  <a16:creationId xmlns:a16="http://schemas.microsoft.com/office/drawing/2014/main"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 name="Arrow: Chevron 19">
              <a:extLst>
                <a:ext uri="{FF2B5EF4-FFF2-40B4-BE49-F238E27FC236}">
                  <a16:creationId xmlns:a16="http://schemas.microsoft.com/office/drawing/2014/main"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pic>
        <p:nvPicPr>
          <p:cNvPr id="9" name="Picture 8"/>
          <p:cNvPicPr/>
          <p:nvPr/>
        </p:nvPicPr>
        <p:blipFill>
          <a:blip r:embed="rId2">
            <a:extLst>
              <a:ext uri="{28A0092B-C50C-407E-A947-70E740481C1C}">
                <a14:useLocalDpi xmlns:a14="http://schemas.microsoft.com/office/drawing/2010/main" val="0"/>
              </a:ext>
            </a:extLst>
          </a:blip>
          <a:stretch>
            <a:fillRect/>
          </a:stretch>
        </p:blipFill>
        <p:spPr>
          <a:xfrm>
            <a:off x="850232" y="1074821"/>
            <a:ext cx="10315073" cy="5270868"/>
          </a:xfrm>
          <a:prstGeom prst="rect">
            <a:avLst/>
          </a:prstGeom>
        </p:spPr>
      </p:pic>
    </p:spTree>
    <p:extLst>
      <p:ext uri="{BB962C8B-B14F-4D97-AF65-F5344CB8AC3E}">
        <p14:creationId xmlns:p14="http://schemas.microsoft.com/office/powerpoint/2010/main" val="2500711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D21C0DA-3F4C-4ADA-8046-55589D042044}"/>
              </a:ext>
            </a:extLst>
          </p:cNvPr>
          <p:cNvGrpSpPr/>
          <p:nvPr/>
        </p:nvGrpSpPr>
        <p:grpSpPr>
          <a:xfrm>
            <a:off x="2" y="220964"/>
            <a:ext cx="4247534" cy="444007"/>
            <a:chOff x="0" y="545888"/>
            <a:chExt cx="7601830" cy="1005840"/>
          </a:xfrm>
          <a:solidFill>
            <a:srgbClr val="EE6CC1">
              <a:lumMod val="50000"/>
            </a:srgbClr>
          </a:solidFill>
        </p:grpSpPr>
        <p:sp>
          <p:nvSpPr>
            <p:cNvPr id="9" name="Arrow: Chevron 17">
              <a:extLst>
                <a:ext uri="{FF2B5EF4-FFF2-40B4-BE49-F238E27FC236}">
                  <a16:creationId xmlns:a16="http://schemas.microsoft.com/office/drawing/2014/main"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0" name="Arrow: Pentagon 1">
              <a:extLst>
                <a:ext uri="{FF2B5EF4-FFF2-40B4-BE49-F238E27FC236}">
                  <a16:creationId xmlns:a16="http://schemas.microsoft.com/office/drawing/2014/main"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white"/>
                  </a:solidFill>
                  <a:latin typeface="Cambria" pitchFamily="18" charset="0"/>
                  <a:ea typeface="Cambria" pitchFamily="18" charset="0"/>
                </a:rPr>
                <a:t>Activity Diagram : Admin</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11" name="Arrow: Chevron 18">
              <a:extLst>
                <a:ext uri="{FF2B5EF4-FFF2-40B4-BE49-F238E27FC236}">
                  <a16:creationId xmlns:a16="http://schemas.microsoft.com/office/drawing/2014/main"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2" name="Arrow: Chevron 19">
              <a:extLst>
                <a:ext uri="{FF2B5EF4-FFF2-40B4-BE49-F238E27FC236}">
                  <a16:creationId xmlns:a16="http://schemas.microsoft.com/office/drawing/2014/main"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pic>
        <p:nvPicPr>
          <p:cNvPr id="13" name="Picture 12"/>
          <p:cNvPicPr/>
          <p:nvPr/>
        </p:nvPicPr>
        <p:blipFill>
          <a:blip r:embed="rId2">
            <a:extLst>
              <a:ext uri="{28A0092B-C50C-407E-A947-70E740481C1C}">
                <a14:useLocalDpi xmlns:a14="http://schemas.microsoft.com/office/drawing/2010/main" val="0"/>
              </a:ext>
            </a:extLst>
          </a:blip>
          <a:stretch>
            <a:fillRect/>
          </a:stretch>
        </p:blipFill>
        <p:spPr>
          <a:xfrm>
            <a:off x="1716505" y="1395662"/>
            <a:ext cx="8438148" cy="4882415"/>
          </a:xfrm>
          <a:prstGeom prst="rect">
            <a:avLst/>
          </a:prstGeom>
        </p:spPr>
      </p:pic>
    </p:spTree>
    <p:extLst>
      <p:ext uri="{BB962C8B-B14F-4D97-AF65-F5344CB8AC3E}">
        <p14:creationId xmlns:p14="http://schemas.microsoft.com/office/powerpoint/2010/main" val="699775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497305" y="1330959"/>
            <a:ext cx="11149263" cy="4989629"/>
          </a:xfrm>
          <a:prstGeom prst="rect">
            <a:avLst/>
          </a:prstGeom>
        </p:spPr>
      </p:pic>
      <p:grpSp>
        <p:nvGrpSpPr>
          <p:cNvPr id="6" name="Group 5">
            <a:extLst>
              <a:ext uri="{FF2B5EF4-FFF2-40B4-BE49-F238E27FC236}">
                <a16:creationId xmlns:a16="http://schemas.microsoft.com/office/drawing/2014/main" id="{BD21C0DA-3F4C-4ADA-8046-55589D042044}"/>
              </a:ext>
            </a:extLst>
          </p:cNvPr>
          <p:cNvGrpSpPr/>
          <p:nvPr/>
        </p:nvGrpSpPr>
        <p:grpSpPr>
          <a:xfrm>
            <a:off x="2" y="204922"/>
            <a:ext cx="4247533" cy="444007"/>
            <a:chOff x="0" y="545888"/>
            <a:chExt cx="7601830" cy="1005840"/>
          </a:xfrm>
          <a:solidFill>
            <a:srgbClr val="EE6CC1">
              <a:lumMod val="50000"/>
            </a:srgbClr>
          </a:solidFill>
        </p:grpSpPr>
        <p:sp>
          <p:nvSpPr>
            <p:cNvPr id="7" name="Arrow: Chevron 17">
              <a:extLst>
                <a:ext uri="{FF2B5EF4-FFF2-40B4-BE49-F238E27FC236}">
                  <a16:creationId xmlns:a16="http://schemas.microsoft.com/office/drawing/2014/main"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 name="Arrow: Pentagon 1">
              <a:extLst>
                <a:ext uri="{FF2B5EF4-FFF2-40B4-BE49-F238E27FC236}">
                  <a16:creationId xmlns:a16="http://schemas.microsoft.com/office/drawing/2014/main"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noProof="0" dirty="0" smtClean="0">
                  <a:solidFill>
                    <a:prstClr val="white"/>
                  </a:solidFill>
                  <a:latin typeface="Cambria" pitchFamily="18" charset="0"/>
                  <a:ea typeface="Cambria" pitchFamily="18" charset="0"/>
                </a:rPr>
                <a:t>ER Diagram</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9" name="Arrow: Chevron 18">
              <a:extLst>
                <a:ext uri="{FF2B5EF4-FFF2-40B4-BE49-F238E27FC236}">
                  <a16:creationId xmlns:a16="http://schemas.microsoft.com/office/drawing/2014/main"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0" name="Arrow: Chevron 19">
              <a:extLst>
                <a:ext uri="{FF2B5EF4-FFF2-40B4-BE49-F238E27FC236}">
                  <a16:creationId xmlns:a16="http://schemas.microsoft.com/office/drawing/2014/main"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1254094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192505" y="1058779"/>
            <a:ext cx="11855116" cy="5518484"/>
          </a:xfrm>
          <a:prstGeom prst="rect">
            <a:avLst/>
          </a:prstGeom>
        </p:spPr>
      </p:pic>
      <p:sp>
        <p:nvSpPr>
          <p:cNvPr id="7" name="TextBox 6"/>
          <p:cNvSpPr txBox="1"/>
          <p:nvPr/>
        </p:nvSpPr>
        <p:spPr>
          <a:xfrm>
            <a:off x="192505" y="336884"/>
            <a:ext cx="6240379" cy="461665"/>
          </a:xfrm>
          <a:prstGeom prst="rect">
            <a:avLst/>
          </a:prstGeom>
          <a:noFill/>
        </p:spPr>
        <p:txBody>
          <a:bodyPr wrap="square" rtlCol="0">
            <a:spAutoFit/>
          </a:bodyPr>
          <a:lstStyle/>
          <a:p>
            <a:r>
              <a:rPr lang="en-US" sz="2400" b="1" dirty="0" smtClean="0"/>
              <a:t>Home Page:</a:t>
            </a:r>
            <a:endParaRPr lang="en-IN" sz="2400" b="1" dirty="0"/>
          </a:p>
        </p:txBody>
      </p:sp>
    </p:spTree>
    <p:extLst>
      <p:ext uri="{BB962C8B-B14F-4D97-AF65-F5344CB8AC3E}">
        <p14:creationId xmlns:p14="http://schemas.microsoft.com/office/powerpoint/2010/main" val="2334793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1041</TotalTime>
  <Words>212</Words>
  <Application>Microsoft Office PowerPoint</Application>
  <PresentationFormat>Widescreen</PresentationFormat>
  <Paragraphs>49</Paragraphs>
  <Slides>33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Algerian</vt:lpstr>
      <vt:lpstr>Arial</vt:lpstr>
      <vt:lpstr>Calibri</vt:lpstr>
      <vt:lpstr>Calibri Light</vt:lpstr>
      <vt:lpstr>Cambria</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Shree</dc:creator>
  <cp:lastModifiedBy>Shree</cp:lastModifiedBy>
  <cp:revision>16</cp:revision>
  <dcterms:created xsi:type="dcterms:W3CDTF">2023-08-27T17:07:33Z</dcterms:created>
  <dcterms:modified xsi:type="dcterms:W3CDTF">2023-08-29T20:11:42Z</dcterms:modified>
</cp:coreProperties>
</file>